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31"/>
  </p:notesMasterIdLst>
  <p:sldIdLst>
    <p:sldId id="256" r:id="rId2"/>
    <p:sldId id="258" r:id="rId3"/>
    <p:sldId id="259" r:id="rId4"/>
    <p:sldId id="260" r:id="rId5"/>
    <p:sldId id="351" r:id="rId6"/>
    <p:sldId id="352" r:id="rId7"/>
    <p:sldId id="353" r:id="rId8"/>
    <p:sldId id="374" r:id="rId9"/>
    <p:sldId id="314" r:id="rId10"/>
    <p:sldId id="322" r:id="rId11"/>
    <p:sldId id="356" r:id="rId12"/>
    <p:sldId id="357" r:id="rId13"/>
    <p:sldId id="358" r:id="rId14"/>
    <p:sldId id="363" r:id="rId15"/>
    <p:sldId id="362" r:id="rId16"/>
    <p:sldId id="361" r:id="rId17"/>
    <p:sldId id="354" r:id="rId18"/>
    <p:sldId id="364" r:id="rId19"/>
    <p:sldId id="365" r:id="rId20"/>
    <p:sldId id="366" r:id="rId21"/>
    <p:sldId id="367" r:id="rId22"/>
    <p:sldId id="368" r:id="rId23"/>
    <p:sldId id="370" r:id="rId24"/>
    <p:sldId id="369" r:id="rId25"/>
    <p:sldId id="345" r:id="rId26"/>
    <p:sldId id="371" r:id="rId27"/>
    <p:sldId id="372" r:id="rId28"/>
    <p:sldId id="373" r:id="rId29"/>
    <p:sldId id="335" r:id="rId30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2"/>
      <p:bold r:id="rId33"/>
      <p:italic r:id="rId34"/>
      <p:boldItalic r:id="rId35"/>
    </p:embeddedFont>
    <p:embeddedFont>
      <p:font typeface="Poppins" panose="00000500000000000000" pitchFamily="2" charset="0"/>
      <p:regular r:id="rId36"/>
      <p:bold r:id="rId37"/>
      <p:italic r:id="rId38"/>
      <p:boldItalic r:id="rId39"/>
    </p:embeddedFont>
    <p:embeddedFont>
      <p:font typeface="Source Code Pro" panose="020B0509030403020204" pitchFamily="49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43C"/>
    <a:srgbClr val="000000"/>
    <a:srgbClr val="1D1D1D"/>
    <a:srgbClr val="4FD305"/>
    <a:srgbClr val="7B10D9"/>
    <a:srgbClr val="2D2D80"/>
    <a:srgbClr val="0C0A9E"/>
    <a:srgbClr val="F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28087-2453-4507-A7CB-9871935E9F28}">
  <a:tblStyle styleId="{A4E28087-2453-4507-A7CB-9871935E9F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28" autoAdjust="0"/>
    <p:restoredTop sz="84926" autoAdjust="0"/>
  </p:normalViewPr>
  <p:slideViewPr>
    <p:cSldViewPr snapToGrid="0">
      <p:cViewPr varScale="1">
        <p:scale>
          <a:sx n="89" d="100"/>
          <a:sy n="89" d="100"/>
        </p:scale>
        <p:origin x="1061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52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9:16:01.624"/>
    </inkml:context>
    <inkml:brush xml:id="br0">
      <inkml:brushProperty name="width" value="0.35" units="cm"/>
      <inkml:brushProperty name="height" value="0.35" units="cm"/>
      <inkml:brushProperty name="color" value="#42B853"/>
    </inkml:brush>
  </inkml:definitions>
  <inkml:trace contextRef="#ctx0" brushRef="#br0">0 717 24575,'115'2'0,"128"-5"0,-131-10 0,16-2 0,59 14 0,32-2 0,-174-3 0,-1-1 0,46-14 0,-14 3 0,134-30 0,-178 38 0,-1 0 0,0-3 0,0 0 0,49-31 0,91-78 0,-132 92 0,-22 16 0,0 0 0,-1-1 0,-1-1 0,0 0 0,-1-1 0,0 0 0,-2-2 0,0 1 0,-1-1 0,8-21 0,-15 22 0,0-1 0,-1 1 0,-1-1 0,-1-24 0,0 24 0,-4 78 0,3-27 0,-2-1 0,-1 1 0,-2-1 0,-11 41 0,6-41 0,-24 53 0,30-75 0,-1-1 0,-1 1 0,1 0 0,-2-1 0,1 0 0,-1-1 0,0 0 0,0 0 0,-1 0 0,-8 5 0,-168 97 0,157-96 0,-1 0 0,-1-2 0,0-1 0,0-2 0,-31 5 0,-101 18 0,135-25 0,1 2 0,0 0 0,0 2 0,-26 15 0,35-16 0,0-1 0,0-1 0,0-1 0,-1 0 0,0-1 0,0 0 0,-1-2 0,1 0 0,-1-1 0,0-1 0,-18 0 0,-59-4 0,-93 3 0,167 2 0,-37 11 0,39-8 0,0-1 0,-28 2 0,-23-3 0,37-3 0,1 1 0,-1 2 0,1 1 0,-40 11 0,125-8 0,239-14 0,-250 2 0,1-1 0,-1-3 0,-1-1 0,77-30 0,357-163 0,-425 182 0,84-48 0,-110 54 0,-1-1 0,0-1 0,-1-1 0,-1-1 0,22-27 0,74-77-1365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9:16:06.363"/>
    </inkml:context>
    <inkml:brush xml:id="br0">
      <inkml:brushProperty name="width" value="0.35" units="cm"/>
      <inkml:brushProperty name="height" value="0.35" units="cm"/>
      <inkml:brushProperty name="color" value="#42B853"/>
    </inkml:brush>
  </inkml:definitions>
  <inkml:trace contextRef="#ctx0" brushRef="#br0">1 1 24575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6T09:16:11.656"/>
    </inkml:context>
    <inkml:brush xml:id="br0">
      <inkml:brushProperty name="width" value="0.35" units="cm"/>
      <inkml:brushProperty name="height" value="0.35" units="cm"/>
      <inkml:brushProperty name="color" value="#42B853"/>
    </inkml:brush>
  </inkml:definitions>
  <inkml:trace contextRef="#ctx0" brushRef="#br0">434 54 24575,'-433'0'0,"462"-2"43,1-2-1,-1 0 1,-1-2-1,29-10 1,31-6-1621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85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début de mon projet , j’ai effectue un </a:t>
            </a:r>
            <a:r>
              <a:rPr lang="fr-FR" dirty="0" err="1"/>
              <a:t>etate</a:t>
            </a:r>
            <a:r>
              <a:rPr lang="fr-FR" dirty="0"/>
              <a:t> de l’art. Ainsi j’ai remarque que cette problématique d </a:t>
            </a:r>
            <a:r>
              <a:rPr lang="fr-FR" dirty="0" err="1"/>
              <a:t>edectection</a:t>
            </a:r>
            <a:r>
              <a:rPr lang="fr-FR" dirty="0"/>
              <a:t> automatique a </a:t>
            </a:r>
            <a:r>
              <a:rPr lang="fr-FR" dirty="0" err="1"/>
              <a:t>deja</a:t>
            </a:r>
            <a:r>
              <a:rPr lang="fr-FR" dirty="0"/>
              <a:t> </a:t>
            </a:r>
            <a:r>
              <a:rPr lang="fr-FR" dirty="0" err="1"/>
              <a:t>ete</a:t>
            </a:r>
            <a:r>
              <a:rPr lang="fr-FR" dirty="0"/>
              <a:t> abordée par des chercheurs , dont des chercheurs de l’université de </a:t>
            </a:r>
            <a:r>
              <a:rPr lang="fr-FR" dirty="0" err="1"/>
              <a:t>sussex</a:t>
            </a:r>
            <a:r>
              <a:rPr lang="fr-FR" dirty="0"/>
              <a:t>. Cette études nous </a:t>
            </a:r>
            <a:r>
              <a:rPr lang="fr-FR" dirty="0" err="1"/>
              <a:t>interresse</a:t>
            </a:r>
            <a:r>
              <a:rPr lang="fr-FR" dirty="0"/>
              <a:t> ici puisque ‘</a:t>
            </a:r>
            <a:r>
              <a:rPr lang="fr-FR" dirty="0" err="1"/>
              <a:t>univeristé</a:t>
            </a:r>
            <a:r>
              <a:rPr lang="fr-FR" dirty="0"/>
              <a:t> de </a:t>
            </a:r>
            <a:r>
              <a:rPr lang="fr-FR" dirty="0" err="1"/>
              <a:t>sussex</a:t>
            </a:r>
            <a:r>
              <a:rPr lang="fr-FR" dirty="0"/>
              <a:t> , ont fait </a:t>
            </a:r>
            <a:r>
              <a:rPr lang="fr-FR" dirty="0" err="1"/>
              <a:t>recolté</a:t>
            </a:r>
            <a:r>
              <a:rPr lang="fr-FR" dirty="0"/>
              <a:t> leur </a:t>
            </a:r>
            <a:r>
              <a:rPr lang="fr-FR" dirty="0" err="1"/>
              <a:t>porpre</a:t>
            </a:r>
            <a:r>
              <a:rPr lang="fr-FR" dirty="0"/>
              <a:t> donnée qui </a:t>
            </a:r>
            <a:r>
              <a:rPr lang="fr-FR" dirty="0" err="1"/>
              <a:t>pemrette</a:t>
            </a:r>
            <a:r>
              <a:rPr lang="fr-FR" dirty="0"/>
              <a:t> d’entrainer leur IA. Pour le moyen de </a:t>
            </a:r>
            <a:r>
              <a:rPr lang="fr-FR" dirty="0" err="1"/>
              <a:t>dection</a:t>
            </a:r>
            <a:r>
              <a:rPr lang="fr-FR" dirty="0"/>
              <a:t> automatique, nous avons pu relever que c’était le processus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leaning</a:t>
            </a:r>
            <a:r>
              <a:rPr lang="fr-FR" dirty="0"/>
              <a:t> qui </a:t>
            </a:r>
            <a:r>
              <a:rPr lang="fr-FR" dirty="0" err="1"/>
              <a:t>obtanit</a:t>
            </a:r>
            <a:r>
              <a:rPr lang="fr-FR" dirty="0"/>
              <a:t> les meilleur </a:t>
            </a:r>
            <a:r>
              <a:rPr lang="fr-FR" dirty="0" err="1"/>
              <a:t>reusltat</a:t>
            </a:r>
            <a:r>
              <a:rPr lang="fr-FR" dirty="0"/>
              <a:t> pour ces données de l’université de </a:t>
            </a:r>
            <a:r>
              <a:rPr lang="fr-FR" dirty="0" err="1"/>
              <a:t>sussex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954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09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6086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836806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9479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3584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049372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890124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954163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04492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1357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2587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92608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 projet informatique se place dans le cadre d’un projet plus grand qui se nomme le projet INMOB. Le projet INMOB </a:t>
            </a:r>
            <a:r>
              <a:rPr lang="fr-FR" dirty="0" err="1"/>
              <a:t>estun</a:t>
            </a:r>
            <a:r>
              <a:rPr lang="fr-FR" dirty="0"/>
              <a:t> projet de l’université Gustave </a:t>
            </a:r>
            <a:r>
              <a:rPr lang="fr-FR" dirty="0" err="1"/>
              <a:t>eiffel</a:t>
            </a:r>
            <a:r>
              <a:rPr lang="fr-FR" dirty="0"/>
              <a:t> et plus particulièrement du </a:t>
            </a:r>
            <a:r>
              <a:rPr lang="fr-FR" dirty="0" err="1"/>
              <a:t>labraoire</a:t>
            </a:r>
            <a:r>
              <a:rPr lang="fr-FR" dirty="0"/>
              <a:t> </a:t>
            </a:r>
            <a:r>
              <a:rPr lang="fr-FR" dirty="0" err="1"/>
              <a:t>Geoloc</a:t>
            </a:r>
            <a:r>
              <a:rPr lang="fr-FR" dirty="0"/>
              <a:t>. Ce projet vise a améliorer la </a:t>
            </a:r>
            <a:r>
              <a:rPr lang="fr-FR" dirty="0" err="1"/>
              <a:t>precision</a:t>
            </a:r>
            <a:r>
              <a:rPr lang="fr-FR" dirty="0"/>
              <a:t> de </a:t>
            </a:r>
            <a:r>
              <a:rPr lang="fr-FR" dirty="0" err="1"/>
              <a:t>geolocalisation</a:t>
            </a:r>
            <a:r>
              <a:rPr lang="fr-FR" dirty="0"/>
              <a:t> faites par nos </a:t>
            </a:r>
            <a:r>
              <a:rPr lang="fr-FR" dirty="0" err="1"/>
              <a:t>smarhphone</a:t>
            </a:r>
            <a:r>
              <a:rPr lang="fr-FR" dirty="0"/>
              <a:t> en s’aidant d’</a:t>
            </a:r>
            <a:r>
              <a:rPr lang="fr-FR" dirty="0" err="1"/>
              <a:t>intelligenc</a:t>
            </a:r>
            <a:r>
              <a:rPr lang="fr-FR" dirty="0"/>
              <a:t> artificielle qui exploites les divers données de capteurs du </a:t>
            </a:r>
            <a:r>
              <a:rPr lang="fr-FR" dirty="0" err="1"/>
              <a:t>telephone</a:t>
            </a:r>
            <a:r>
              <a:rPr lang="fr-FR" dirty="0"/>
              <a:t>. Ainsi le laboratoire </a:t>
            </a:r>
            <a:r>
              <a:rPr lang="fr-FR" dirty="0" err="1"/>
              <a:t>geoloc</a:t>
            </a:r>
            <a:r>
              <a:rPr lang="fr-FR" dirty="0"/>
              <a:t> a </a:t>
            </a:r>
            <a:r>
              <a:rPr lang="fr-FR" dirty="0" err="1"/>
              <a:t>developpe</a:t>
            </a:r>
            <a:r>
              <a:rPr lang="fr-FR" dirty="0"/>
              <a:t> une application sur </a:t>
            </a:r>
            <a:r>
              <a:rPr lang="fr-FR" dirty="0" err="1"/>
              <a:t>android</a:t>
            </a:r>
            <a:r>
              <a:rPr lang="fr-FR" dirty="0"/>
              <a:t> qui s’appelle </a:t>
            </a:r>
            <a:r>
              <a:rPr lang="fr-FR" dirty="0" err="1"/>
              <a:t>GelocoIMU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804107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Ce projet informatique se place dans le cadre d’un projet plus grand qui se nomme le projet INMOB. Le projet INMOB </a:t>
            </a:r>
            <a:r>
              <a:rPr lang="fr-FR" dirty="0" err="1"/>
              <a:t>estun</a:t>
            </a:r>
            <a:r>
              <a:rPr lang="fr-FR" dirty="0"/>
              <a:t> projet de l’université Gustave </a:t>
            </a:r>
            <a:r>
              <a:rPr lang="fr-FR" dirty="0" err="1"/>
              <a:t>eiffel</a:t>
            </a:r>
            <a:r>
              <a:rPr lang="fr-FR" dirty="0"/>
              <a:t> et plus particulièrement du </a:t>
            </a:r>
            <a:r>
              <a:rPr lang="fr-FR" dirty="0" err="1"/>
              <a:t>labraoire</a:t>
            </a:r>
            <a:r>
              <a:rPr lang="fr-FR" dirty="0"/>
              <a:t> </a:t>
            </a:r>
            <a:r>
              <a:rPr lang="fr-FR" dirty="0" err="1"/>
              <a:t>Geoloc</a:t>
            </a:r>
            <a:r>
              <a:rPr lang="fr-FR" dirty="0"/>
              <a:t>. Ce projet vise a améliorer la </a:t>
            </a:r>
            <a:r>
              <a:rPr lang="fr-FR" dirty="0" err="1"/>
              <a:t>precision</a:t>
            </a:r>
            <a:r>
              <a:rPr lang="fr-FR" dirty="0"/>
              <a:t> de </a:t>
            </a:r>
            <a:r>
              <a:rPr lang="fr-FR" dirty="0" err="1"/>
              <a:t>geolocalisation</a:t>
            </a:r>
            <a:r>
              <a:rPr lang="fr-FR" dirty="0"/>
              <a:t> faites par nos </a:t>
            </a:r>
            <a:r>
              <a:rPr lang="fr-FR" dirty="0" err="1"/>
              <a:t>smarhphone</a:t>
            </a:r>
            <a:r>
              <a:rPr lang="fr-FR" dirty="0"/>
              <a:t> en s’aidant d’</a:t>
            </a:r>
            <a:r>
              <a:rPr lang="fr-FR" dirty="0" err="1"/>
              <a:t>intelligenc</a:t>
            </a:r>
            <a:r>
              <a:rPr lang="fr-FR" dirty="0"/>
              <a:t> artificielle qui exploites les divers données de capteurs du </a:t>
            </a:r>
            <a:r>
              <a:rPr lang="fr-FR" dirty="0" err="1"/>
              <a:t>telephone</a:t>
            </a:r>
            <a:r>
              <a:rPr lang="fr-FR" dirty="0"/>
              <a:t>. Ainsi le laboratoire </a:t>
            </a:r>
            <a:r>
              <a:rPr lang="fr-FR" dirty="0" err="1"/>
              <a:t>geoloc</a:t>
            </a:r>
            <a:r>
              <a:rPr lang="fr-FR" dirty="0"/>
              <a:t> a </a:t>
            </a:r>
            <a:r>
              <a:rPr lang="fr-FR" dirty="0" err="1"/>
              <a:t>developpe</a:t>
            </a:r>
            <a:r>
              <a:rPr lang="fr-FR" dirty="0"/>
              <a:t> une application sur </a:t>
            </a:r>
            <a:r>
              <a:rPr lang="fr-FR" dirty="0" err="1"/>
              <a:t>android</a:t>
            </a:r>
            <a:r>
              <a:rPr lang="fr-FR" dirty="0"/>
              <a:t> qui s’appelle </a:t>
            </a:r>
            <a:r>
              <a:rPr lang="fr-FR" dirty="0" err="1"/>
              <a:t>GelocoIMU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3435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Laiisez</a:t>
            </a:r>
            <a:r>
              <a:rPr lang="fr-FR" dirty="0"/>
              <a:t> moi vous expliquer un peu plus comment j’</a:t>
            </a:r>
            <a:r>
              <a:rPr lang="fr-FR" dirty="0" err="1"/>
              <a:t>nvisageais</a:t>
            </a:r>
            <a:r>
              <a:rPr lang="fr-FR" dirty="0"/>
              <a:t> donc d’accomplir cette objectif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954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5" r:id="rId5"/>
    <p:sldLayoutId id="2147483676" r:id="rId6"/>
    <p:sldLayoutId id="2147483677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svg"/><Relationship Id="rId3" Type="http://schemas.openxmlformats.org/officeDocument/2006/relationships/image" Target="../media/image3.png"/><Relationship Id="rId21" Type="http://schemas.openxmlformats.org/officeDocument/2006/relationships/image" Target="../media/image8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19" Type="http://schemas.openxmlformats.org/officeDocument/2006/relationships/image" Target="../media/image6.png"/><Relationship Id="rId4" Type="http://schemas.openxmlformats.org/officeDocument/2006/relationships/customXml" Target="../ink/ink1.xml"/><Relationship Id="rId22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sgeu-my.sharepoint.com/:p:/g/personal/laura_parisot_ensg_eu/EY-yo6dEpRVBqWKj5ffiYa4BFxyGAmYo2PYtvmTpylArTQ?e=IcZxRd" TargetMode="External"/><Relationship Id="rId2" Type="http://schemas.openxmlformats.org/officeDocument/2006/relationships/hyperlink" Target="https://ensgeu-my.sharepoint.com/:p:/g/personal/laura_parisot_ensg_eu/EcjquOM-BDZPuq1D1KHPcosBtnDLzEe40N9qobIPeNBPgw?e=4cw9Eb" TargetMode="Externa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7.jpg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2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3.xml"/><Relationship Id="rId5" Type="http://schemas.openxmlformats.org/officeDocument/2006/relationships/image" Target="../media/image300.png"/><Relationship Id="rId4" Type="http://schemas.openxmlformats.org/officeDocument/2006/relationships/customXml" Target="../ink/ink2.xml"/><Relationship Id="rId9" Type="http://schemas.openxmlformats.org/officeDocument/2006/relationships/image" Target="../media/image32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7.jpg"/><Relationship Id="rId9" Type="http://schemas.openxmlformats.org/officeDocument/2006/relationships/image" Target="../media/image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sv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7.jpg"/><Relationship Id="rId9" Type="http://schemas.openxmlformats.org/officeDocument/2006/relationships/image" Target="../media/image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researchgate.net/publication/281791162_SemanticSLAM_Using_Environment_Landmarks_for_Unsupervised_Indoor_Localization" TargetMode="External"/><Relationship Id="rId5" Type="http://schemas.openxmlformats.org/officeDocument/2006/relationships/hyperlink" Target="https://www.researchgate.net/publication/333794378_A_Comprehensive_Study_of_Smartphone-based_Indoor_Activity_Recognition_via_XGBoost" TargetMode="Externa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searchgate.net/publication/281791162_SemanticSLAM_Using_Environment_Landmarks_for_Unsupervised_Indoor_Localiz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.png"/><Relationship Id="rId4" Type="http://schemas.openxmlformats.org/officeDocument/2006/relationships/hyperlink" Target="https://www.researchgate.net/publication/281791162_SemanticSLAM_Using_Environment_Landmarks_for_Unsupervised_Indoor_Localization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.png"/><Relationship Id="rId4" Type="http://schemas.openxmlformats.org/officeDocument/2006/relationships/hyperlink" Target="https://www.researchgate.net/publication/333794378_A_Comprehensive_Study_of_Smartphone-based_Indoor_Activity_Recognition_via_XGBoos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png"/><Relationship Id="rId4" Type="http://schemas.openxmlformats.org/officeDocument/2006/relationships/hyperlink" Target="https://ieeexplore.ieee.org/stamp/stamp.jsp?tp=&amp;arnumber=9795272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7.jpg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3603338" y="3174537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Laura P</a:t>
            </a:r>
            <a:r>
              <a:rPr lang="fr-FR" dirty="0">
                <a:latin typeface="IBM Plex Mono" panose="020F0502020204030204" pitchFamily="49" charset="0"/>
              </a:rPr>
              <a:t>a</a:t>
            </a:r>
            <a:r>
              <a:rPr lang="en" dirty="0">
                <a:latin typeface="IBM Plex Mono" panose="020F0502020204030204" pitchFamily="49" charset="0"/>
              </a:rPr>
              <a:t>risot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07/05/2024</a:t>
            </a:r>
            <a:endParaRPr dirty="0">
              <a:latin typeface="IBM Plex Mono" panose="020F0502020204030204" pitchFamily="49" charset="0"/>
            </a:endParaRP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195217" y="2897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Stage Laura Parisot</a:t>
            </a:r>
            <a:b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Détection du changement d’étage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2808231" y="3037194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76A4505C-ACA2-5D1C-ADFD-7F1DDB43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59" y="3800459"/>
            <a:ext cx="1773419" cy="1141437"/>
          </a:xfrm>
          <a:prstGeom prst="rect">
            <a:avLst/>
          </a:prstGeom>
        </p:spPr>
      </p:pic>
      <p:sp>
        <p:nvSpPr>
          <p:cNvPr id="5" name="Google Shape;1432;p35">
            <a:extLst>
              <a:ext uri="{FF2B5EF4-FFF2-40B4-BE49-F238E27FC236}">
                <a16:creationId xmlns:a16="http://schemas.microsoft.com/office/drawing/2014/main" id="{BA848B4F-A893-BB6C-44F4-4943A98A88E4}"/>
              </a:ext>
            </a:extLst>
          </p:cNvPr>
          <p:cNvSpPr txBox="1">
            <a:spLocks/>
          </p:cNvSpPr>
          <p:nvPr/>
        </p:nvSpPr>
        <p:spPr>
          <a:xfrm>
            <a:off x="1051449" y="722997"/>
            <a:ext cx="6974700" cy="12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45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Compte rendu 1</a:t>
            </a:r>
            <a:b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28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14:cNvPr>
              <p14:cNvContentPartPr/>
              <p14:nvPr/>
            </p14:nvContentPartPr>
            <p14:xfrm>
              <a:off x="624680" y="1727120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560" y="17210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8F9FC39-5902-8D10-9C79-66D642F0A6E6}"/>
              </a:ext>
            </a:extLst>
          </p:cNvPr>
          <p:cNvSpPr txBox="1"/>
          <p:nvPr/>
        </p:nvSpPr>
        <p:spPr>
          <a:xfrm>
            <a:off x="8813800" y="47005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pic>
        <p:nvPicPr>
          <p:cNvPr id="12" name="Graphique 11" descr="Ascenseur avec un remplissage uni">
            <a:extLst>
              <a:ext uri="{FF2B5EF4-FFF2-40B4-BE49-F238E27FC236}">
                <a16:creationId xmlns:a16="http://schemas.microsoft.com/office/drawing/2014/main" id="{65ECE720-9E8B-3696-F407-BC391B07C7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13280" y="2436460"/>
            <a:ext cx="603010" cy="603010"/>
          </a:xfrm>
          <a:prstGeom prst="rect">
            <a:avLst/>
          </a:prstGeom>
        </p:spPr>
      </p:pic>
      <p:pic>
        <p:nvPicPr>
          <p:cNvPr id="15" name="Graphique 14" descr="Ascenseur montant avec un remplissage uni">
            <a:extLst>
              <a:ext uri="{FF2B5EF4-FFF2-40B4-BE49-F238E27FC236}">
                <a16:creationId xmlns:a16="http://schemas.microsoft.com/office/drawing/2014/main" id="{8959785B-A77A-381D-57FD-226A9437AD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76974" y="2532039"/>
            <a:ext cx="475801" cy="475801"/>
          </a:xfrm>
          <a:prstGeom prst="rect">
            <a:avLst/>
          </a:prstGeom>
        </p:spPr>
      </p:pic>
      <p:pic>
        <p:nvPicPr>
          <p:cNvPr id="19" name="Graphique 18" descr="En haut avec un remplissage uni">
            <a:extLst>
              <a:ext uri="{FF2B5EF4-FFF2-40B4-BE49-F238E27FC236}">
                <a16:creationId xmlns:a16="http://schemas.microsoft.com/office/drawing/2014/main" id="{28E8303E-65B2-C9C0-A382-CFC0D4DBDB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70917" y="2618506"/>
            <a:ext cx="412726" cy="41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10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CA7FE16-950A-0CBD-C3ED-6898509F1643}"/>
              </a:ext>
            </a:extLst>
          </p:cNvPr>
          <p:cNvGrpSpPr/>
          <p:nvPr/>
        </p:nvGrpSpPr>
        <p:grpSpPr>
          <a:xfrm>
            <a:off x="158431" y="1242048"/>
            <a:ext cx="1888421" cy="3698158"/>
            <a:chOff x="501133" y="553064"/>
            <a:chExt cx="1888421" cy="3698158"/>
          </a:xfrm>
        </p:grpSpPr>
        <p:pic>
          <p:nvPicPr>
            <p:cNvPr id="14" name="Image 13" descr="Une image contenant texte, capture d’écran, logiciel, Système d’exploitation&#10;&#10;Description générée automatiquement">
              <a:extLst>
                <a:ext uri="{FF2B5EF4-FFF2-40B4-BE49-F238E27FC236}">
                  <a16:creationId xmlns:a16="http://schemas.microsoft.com/office/drawing/2014/main" id="{5E4EB2E5-800F-873E-7057-C2FD6186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133" y="553064"/>
              <a:ext cx="1888421" cy="3698158"/>
            </a:xfrm>
            <a:prstGeom prst="rect">
              <a:avLst/>
            </a:prstGeom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84D3FB6-C2A5-D796-A773-5D1AB578CCA0}"/>
                </a:ext>
              </a:extLst>
            </p:cNvPr>
            <p:cNvSpPr/>
            <p:nvPr/>
          </p:nvSpPr>
          <p:spPr>
            <a:xfrm>
              <a:off x="925462" y="3111909"/>
              <a:ext cx="1039761" cy="3908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97321DA-405C-31C7-2900-3686E375463E}"/>
              </a:ext>
            </a:extLst>
          </p:cNvPr>
          <p:cNvSpPr txBox="1"/>
          <p:nvPr/>
        </p:nvSpPr>
        <p:spPr>
          <a:xfrm>
            <a:off x="4717381" y="764995"/>
            <a:ext cx="39244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Création d’une nouvelle page </a:t>
            </a:r>
            <a:r>
              <a:rPr lang="fr-FR" dirty="0" err="1"/>
              <a:t>VerticalFragment</a:t>
            </a:r>
            <a:endParaRPr lang="fr-FR" dirty="0"/>
          </a:p>
          <a:p>
            <a:endParaRPr lang="fr-FR" dirty="0"/>
          </a:p>
          <a:p>
            <a:r>
              <a:rPr lang="fr-FR" dirty="0"/>
              <a:t>Création d’un bouton sur la </a:t>
            </a:r>
            <a:r>
              <a:rPr lang="fr-FR" dirty="0" err="1"/>
              <a:t>HomePage</a:t>
            </a:r>
            <a:r>
              <a:rPr lang="fr-FR" dirty="0"/>
              <a:t> </a:t>
            </a:r>
          </a:p>
          <a:p>
            <a:r>
              <a:rPr lang="fr-FR" dirty="0"/>
              <a:t>pour accéder à la page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A32307-10A4-A714-8186-D19063007C9C}"/>
              </a:ext>
            </a:extLst>
          </p:cNvPr>
          <p:cNvSpPr txBox="1"/>
          <p:nvPr/>
        </p:nvSpPr>
        <p:spPr>
          <a:xfrm>
            <a:off x="5008605" y="1923124"/>
            <a:ext cx="3495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4 modes de changement d’étage possible d’enregistré :</a:t>
            </a:r>
          </a:p>
          <a:p>
            <a:endParaRPr lang="fr-FR" dirty="0"/>
          </a:p>
          <a:p>
            <a:r>
              <a:rPr lang="fr-FR" dirty="0"/>
              <a:t>+ escalator</a:t>
            </a:r>
          </a:p>
          <a:p>
            <a:r>
              <a:rPr lang="fr-FR" dirty="0"/>
              <a:t>+ ascenseur</a:t>
            </a:r>
          </a:p>
          <a:p>
            <a:r>
              <a:rPr lang="fr-FR" dirty="0"/>
              <a:t>+ escalier</a:t>
            </a:r>
          </a:p>
          <a:p>
            <a:r>
              <a:rPr lang="fr-FR" dirty="0"/>
              <a:t>+ immobile debout</a:t>
            </a:r>
          </a:p>
        </p:txBody>
      </p:sp>
      <p:sp>
        <p:nvSpPr>
          <p:cNvPr id="5" name="Google Shape;1492;p38">
            <a:extLst>
              <a:ext uri="{FF2B5EF4-FFF2-40B4-BE49-F238E27FC236}">
                <a16:creationId xmlns:a16="http://schemas.microsoft.com/office/drawing/2014/main" id="{B51007BE-8AC5-A0CF-2579-F3E04B3E040C}"/>
              </a:ext>
            </a:extLst>
          </p:cNvPr>
          <p:cNvSpPr txBox="1">
            <a:spLocks/>
          </p:cNvSpPr>
          <p:nvPr/>
        </p:nvSpPr>
        <p:spPr>
          <a:xfrm>
            <a:off x="84153" y="109974"/>
            <a:ext cx="926645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Ajout d’une nouvelle page dans l’application:</a:t>
            </a:r>
          </a:p>
        </p:txBody>
      </p:sp>
      <p:pic>
        <p:nvPicPr>
          <p:cNvPr id="7" name="Image 6" descr="Une image contenant texte, capture d’écran, Système d’exploitation, logiciel&#10;&#10;Description générée automatiquement">
            <a:extLst>
              <a:ext uri="{FF2B5EF4-FFF2-40B4-BE49-F238E27FC236}">
                <a16:creationId xmlns:a16="http://schemas.microsoft.com/office/drawing/2014/main" id="{1C3A87BD-2CEA-26AA-B17A-3984289C6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4629" y="1203602"/>
            <a:ext cx="1888421" cy="3698158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C4C04DEE-7F6E-C5F4-D28D-5226B1A98F90}"/>
              </a:ext>
            </a:extLst>
          </p:cNvPr>
          <p:cNvSpPr txBox="1"/>
          <p:nvPr/>
        </p:nvSpPr>
        <p:spPr>
          <a:xfrm>
            <a:off x="4636318" y="3913368"/>
            <a:ext cx="376165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https://ensgeu-my.sharepoint.com/:b:/g/personal/laura_parisot_ensg_eu/ETo4d_xP_H5MnxIHxdpJpRgBTBhlMDDHP0pFzbSFL9Hf9g?e=TCWdn7</a:t>
            </a:r>
          </a:p>
        </p:txBody>
      </p:sp>
    </p:spTree>
    <p:extLst>
      <p:ext uri="{BB962C8B-B14F-4D97-AF65-F5344CB8AC3E}">
        <p14:creationId xmlns:p14="http://schemas.microsoft.com/office/powerpoint/2010/main" val="190559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3FB203-5A71-670E-2794-6A3B3E34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5" y="640685"/>
            <a:ext cx="7401958" cy="1781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504D0F-54E1-514A-E958-14F523CC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42" y="2567214"/>
            <a:ext cx="2475402" cy="24754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A79D853-FC54-45F4-FA62-DD080F1C4274}"/>
              </a:ext>
            </a:extLst>
          </p:cNvPr>
          <p:cNvSpPr txBox="1"/>
          <p:nvPr/>
        </p:nvSpPr>
        <p:spPr>
          <a:xfrm>
            <a:off x="4671753" y="3204177"/>
            <a:ext cx="34962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ajout de la capture de la </a:t>
            </a:r>
            <a:r>
              <a:rPr lang="fr-FR" dirty="0" err="1"/>
              <a:t>presson</a:t>
            </a:r>
            <a:endParaRPr lang="fr-FR" dirty="0"/>
          </a:p>
        </p:txBody>
      </p:sp>
      <p:sp>
        <p:nvSpPr>
          <p:cNvPr id="5" name="Google Shape;1492;p38">
            <a:extLst>
              <a:ext uri="{FF2B5EF4-FFF2-40B4-BE49-F238E27FC236}">
                <a16:creationId xmlns:a16="http://schemas.microsoft.com/office/drawing/2014/main" id="{576148FC-DFA5-C5D6-5CE5-08C3DF34A840}"/>
              </a:ext>
            </a:extLst>
          </p:cNvPr>
          <p:cNvSpPr txBox="1">
            <a:spLocks/>
          </p:cNvSpPr>
          <p:nvPr/>
        </p:nvSpPr>
        <p:spPr>
          <a:xfrm>
            <a:off x="0" y="-84737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Baromètre:</a:t>
            </a:r>
          </a:p>
        </p:txBody>
      </p:sp>
    </p:spTree>
    <p:extLst>
      <p:ext uri="{BB962C8B-B14F-4D97-AF65-F5344CB8AC3E}">
        <p14:creationId xmlns:p14="http://schemas.microsoft.com/office/powerpoint/2010/main" val="303836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6A31543-2B13-EC7E-318C-5E571D83F887}"/>
              </a:ext>
            </a:extLst>
          </p:cNvPr>
          <p:cNvSpPr txBox="1"/>
          <p:nvPr/>
        </p:nvSpPr>
        <p:spPr>
          <a:xfrm>
            <a:off x="1486853" y="1112258"/>
            <a:ext cx="57618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Protocole en français : 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28198AF-CD40-5034-1B7A-81D0AB2F2DB9}"/>
              </a:ext>
            </a:extLst>
          </p:cNvPr>
          <p:cNvSpPr txBox="1"/>
          <p:nvPr/>
        </p:nvSpPr>
        <p:spPr>
          <a:xfrm>
            <a:off x="1570922" y="2263973"/>
            <a:ext cx="19062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/>
              <a:t>Protocole en anglais :</a:t>
            </a:r>
            <a:endParaRPr lang="fr-FR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8D5A307C-E5F9-4CD6-BACD-9C6C588C51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81820" y="1050703"/>
            <a:ext cx="207551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protocole.pptx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F6009F14-42A9-8EAC-CE30-BA073049AF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0732" y="2417861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/>
              </a:rPr>
              <a:t>protocole_anglais.pptx</a:t>
            </a:r>
            <a:endParaRPr kumimoji="0" lang="fr-FR" altLang="fr-F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Google Shape;1492;p38">
            <a:extLst>
              <a:ext uri="{FF2B5EF4-FFF2-40B4-BE49-F238E27FC236}">
                <a16:creationId xmlns:a16="http://schemas.microsoft.com/office/drawing/2014/main" id="{EC6B6622-1F43-3759-C707-C562CF09799A}"/>
              </a:ext>
            </a:extLst>
          </p:cNvPr>
          <p:cNvSpPr txBox="1">
            <a:spLocks/>
          </p:cNvSpPr>
          <p:nvPr/>
        </p:nvSpPr>
        <p:spPr>
          <a:xfrm>
            <a:off x="354239" y="19244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Lien vers protocole: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D014FCD-72E2-1185-A3BE-9A02902B96D1}"/>
              </a:ext>
            </a:extLst>
          </p:cNvPr>
          <p:cNvSpPr txBox="1"/>
          <p:nvPr/>
        </p:nvSpPr>
        <p:spPr>
          <a:xfrm>
            <a:off x="1738034" y="3339320"/>
            <a:ext cx="4532010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4 positions possible pour le téléphone : </a:t>
            </a:r>
          </a:p>
          <a:p>
            <a:r>
              <a:rPr lang="fr-FR" dirty="0"/>
              <a:t>		     +main bras le long du corps</a:t>
            </a:r>
          </a:p>
          <a:p>
            <a:r>
              <a:rPr lang="fr-FR" dirty="0"/>
              <a:t>		     +sac</a:t>
            </a:r>
          </a:p>
          <a:p>
            <a:r>
              <a:rPr lang="fr-FR" dirty="0"/>
              <a:t>	                        +main bras coudée</a:t>
            </a:r>
          </a:p>
          <a:p>
            <a:r>
              <a:rPr lang="fr-FR" dirty="0"/>
              <a:t>	                        +poche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F297020B-EF79-008D-4C59-4160E1DA6949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6983683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Traitement des données collectées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13</a:t>
            </a:r>
          </a:p>
        </p:txBody>
      </p:sp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10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92;p38">
            <a:extLst>
              <a:ext uri="{FF2B5EF4-FFF2-40B4-BE49-F238E27FC236}">
                <a16:creationId xmlns:a16="http://schemas.microsoft.com/office/drawing/2014/main" id="{9A4F5412-CC9F-2B20-392D-3995C7920497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Etape 1: Interpolation des données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508444-3AF3-7BAE-F89E-5427F77C3E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558" y="989214"/>
            <a:ext cx="3802173" cy="3866199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13D7326B-4157-1072-4D69-3B7F2452DD51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5216086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15</a:t>
            </a:r>
          </a:p>
        </p:txBody>
      </p: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C5A395E1-216E-BD3D-DBE5-8E0193F60BEC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Etape 2: Visualisation des données</a:t>
            </a:r>
          </a:p>
        </p:txBody>
      </p:sp>
      <p:pic>
        <p:nvPicPr>
          <p:cNvPr id="10" name="Image 9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5CE84DCB-7B88-6691-202C-24F3F7DBA3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9683" y="1247279"/>
            <a:ext cx="3708514" cy="2648939"/>
          </a:xfrm>
          <a:prstGeom prst="rect">
            <a:avLst/>
          </a:prstGeom>
        </p:spPr>
      </p:pic>
      <p:pic>
        <p:nvPicPr>
          <p:cNvPr id="14" name="Image 13" descr="Une image contenant texte, diagramme, Tracé, Police&#10;&#10;Description générée automatiquement">
            <a:extLst>
              <a:ext uri="{FF2B5EF4-FFF2-40B4-BE49-F238E27FC236}">
                <a16:creationId xmlns:a16="http://schemas.microsoft.com/office/drawing/2014/main" id="{6610D826-487F-580D-F272-3F25E76CF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964" y="1247280"/>
            <a:ext cx="3708515" cy="264893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F91B5127-15E7-447B-BB52-AE018E59B8E3}"/>
              </a:ext>
            </a:extLst>
          </p:cNvPr>
          <p:cNvSpPr txBox="1"/>
          <p:nvPr/>
        </p:nvSpPr>
        <p:spPr>
          <a:xfrm>
            <a:off x="719999" y="3991222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Escalier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B41DE4-1628-CE58-C289-A00EF989455B}"/>
              </a:ext>
            </a:extLst>
          </p:cNvPr>
          <p:cNvSpPr txBox="1"/>
          <p:nvPr/>
        </p:nvSpPr>
        <p:spPr>
          <a:xfrm>
            <a:off x="6000742" y="3991222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Escalator</a:t>
            </a:r>
          </a:p>
        </p:txBody>
      </p:sp>
    </p:spTree>
    <p:extLst>
      <p:ext uri="{BB962C8B-B14F-4D97-AF65-F5344CB8AC3E}">
        <p14:creationId xmlns:p14="http://schemas.microsoft.com/office/powerpoint/2010/main" val="296468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 17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E44D4C13-7EBF-F1DE-BFE8-A8CAF592AE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919" y="964647"/>
            <a:ext cx="3841521" cy="2743943"/>
          </a:xfrm>
          <a:prstGeom prst="rect">
            <a:avLst/>
          </a:prstGeom>
        </p:spPr>
      </p:pic>
      <p:pic>
        <p:nvPicPr>
          <p:cNvPr id="5" name="Image 4" descr="Une image contenant texte, diagramme, Plan, ligne&#10;&#10;Description générée automatiquement">
            <a:extLst>
              <a:ext uri="{FF2B5EF4-FFF2-40B4-BE49-F238E27FC236}">
                <a16:creationId xmlns:a16="http://schemas.microsoft.com/office/drawing/2014/main" id="{03E42212-32A3-1680-3349-DE574E0906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17" y="964647"/>
            <a:ext cx="3708514" cy="2648939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43F0536-E3B6-082E-A1C1-A6386A124FC4}"/>
              </a:ext>
            </a:extLst>
          </p:cNvPr>
          <p:cNvSpPr txBox="1"/>
          <p:nvPr/>
        </p:nvSpPr>
        <p:spPr>
          <a:xfrm>
            <a:off x="1320676" y="3708590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Escalator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253186FC-3B0C-F5C7-4332-3DC6E9FF7184}"/>
              </a:ext>
            </a:extLst>
          </p:cNvPr>
          <p:cNvSpPr txBox="1"/>
          <p:nvPr/>
        </p:nvSpPr>
        <p:spPr>
          <a:xfrm>
            <a:off x="6269520" y="3708590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Elevator</a:t>
            </a:r>
            <a:endParaRPr lang="fr-FR" dirty="0"/>
          </a:p>
        </p:txBody>
      </p:sp>
      <p:sp>
        <p:nvSpPr>
          <p:cNvPr id="8" name="Google Shape;1492;p38">
            <a:extLst>
              <a:ext uri="{FF2B5EF4-FFF2-40B4-BE49-F238E27FC236}">
                <a16:creationId xmlns:a16="http://schemas.microsoft.com/office/drawing/2014/main" id="{9A4F5412-CC9F-2B20-392D-3995C7920497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Etape 2: Visualisation des données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BC01A58-1D48-D3B4-37DC-1D34BE34463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305454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17</a:t>
            </a:r>
          </a:p>
        </p:txBody>
      </p: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0" y="10265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/>
              <a:t>Etape 3: Création du fichier entrée pour le code </a:t>
            </a:r>
            <a:r>
              <a:rPr lang="fr-FR" dirty="0" err="1"/>
              <a:t>cpp</a:t>
            </a:r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AF8F4B40-EE9A-135F-5DC4-7EC5B3F3D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71991"/>
            <a:ext cx="9144000" cy="156527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0B5A4AE-7B57-078C-2B41-25867886F6F4}"/>
              </a:ext>
            </a:extLst>
          </p:cNvPr>
          <p:cNvSpPr txBox="1"/>
          <p:nvPr/>
        </p:nvSpPr>
        <p:spPr>
          <a:xfrm>
            <a:off x="1597460" y="944457"/>
            <a:ext cx="69442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acc_x,acc_y,acc_z,gyr_x,gyr_y,gyr_z,mag_x,mag_y,mag_z</a:t>
            </a:r>
            <a:endParaRPr lang="fr-FR" dirty="0"/>
          </a:p>
          <a:p>
            <a:endParaRPr lang="fr-FR" dirty="0"/>
          </a:p>
          <a:p>
            <a:r>
              <a:rPr lang="fr-FR" dirty="0"/>
              <a:t>1 ligne = 1 temps d’acquisition basée sur l’acc car </a:t>
            </a:r>
            <a:r>
              <a:rPr lang="fr-FR" dirty="0" err="1"/>
              <a:t>gyr</a:t>
            </a:r>
            <a:r>
              <a:rPr lang="fr-FR" dirty="0"/>
              <a:t> et </a:t>
            </a:r>
            <a:r>
              <a:rPr lang="fr-FR" dirty="0" err="1"/>
              <a:t>mag</a:t>
            </a:r>
            <a:r>
              <a:rPr lang="fr-FR" dirty="0"/>
              <a:t> interpolée sur acc</a:t>
            </a:r>
          </a:p>
          <a:p>
            <a:r>
              <a:rPr lang="fr-FR" dirty="0"/>
              <a:t>1 fichier par mode de changement d’étage</a:t>
            </a:r>
          </a:p>
        </p:txBody>
      </p:sp>
    </p:spTree>
    <p:extLst>
      <p:ext uri="{BB962C8B-B14F-4D97-AF65-F5344CB8AC3E}">
        <p14:creationId xmlns:p14="http://schemas.microsoft.com/office/powerpoint/2010/main" val="30854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0" y="10265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/>
              <a:t>Etape 4: Statistiques avec code </a:t>
            </a:r>
            <a:r>
              <a:rPr lang="fr-FR" dirty="0" err="1"/>
              <a:t>executable</a:t>
            </a:r>
            <a:r>
              <a:rPr lang="fr-FR" dirty="0"/>
              <a:t> </a:t>
            </a:r>
            <a:r>
              <a:rPr lang="fr-FR" dirty="0" err="1"/>
              <a:t>cpp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6FA24B-64C5-574B-EB1E-2D63581E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806"/>
            <a:ext cx="9144000" cy="74571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F37C2D6A-B0FB-8491-5869-09481DBA7F47}"/>
              </a:ext>
            </a:extLst>
          </p:cNvPr>
          <p:cNvSpPr txBox="1"/>
          <p:nvPr/>
        </p:nvSpPr>
        <p:spPr>
          <a:xfrm>
            <a:off x="0" y="985029"/>
            <a:ext cx="28007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Fichier bat d’exécution dans cmd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471469F4-3226-4DD5-C03E-A740180F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30" y="2137507"/>
            <a:ext cx="4077202" cy="3028780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54E92BF3-62F3-A34F-DE64-374B79B6F06C}"/>
              </a:ext>
            </a:extLst>
          </p:cNvPr>
          <p:cNvSpPr txBox="1"/>
          <p:nvPr/>
        </p:nvSpPr>
        <p:spPr>
          <a:xfrm>
            <a:off x="6475423" y="3062361"/>
            <a:ext cx="24773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Attention </a:t>
            </a:r>
          </a:p>
          <a:p>
            <a:r>
              <a:rPr lang="fr-FR" dirty="0"/>
              <a:t>Dans </a:t>
            </a:r>
            <a:r>
              <a:rPr lang="fr-FR" dirty="0" err="1"/>
              <a:t>FeatureCalculator</a:t>
            </a:r>
            <a:r>
              <a:rPr lang="fr-FR" dirty="0"/>
              <a:t> pas de filtrage des données ,ni calcul dans le domaine fréquentiel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50D007CB-68BD-8375-8B18-F7455161BB09}"/>
              </a:ext>
            </a:extLst>
          </p:cNvPr>
          <p:cNvSpPr txBox="1"/>
          <p:nvPr/>
        </p:nvSpPr>
        <p:spPr>
          <a:xfrm>
            <a:off x="69081" y="2386869"/>
            <a:ext cx="247738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Pas </a:t>
            </a:r>
            <a:r>
              <a:rPr lang="fr-FR" dirty="0" err="1"/>
              <a:t>baro</a:t>
            </a:r>
            <a:r>
              <a:rPr lang="fr-FR" dirty="0"/>
              <a:t> pour l’instant</a:t>
            </a:r>
          </a:p>
          <a:p>
            <a:endParaRPr lang="fr-FR" dirty="0"/>
          </a:p>
          <a:p>
            <a:r>
              <a:rPr lang="fr-FR" dirty="0"/>
              <a:t>21 caractéristiques dans le domaine temporelle</a:t>
            </a:r>
          </a:p>
          <a:p>
            <a:endParaRPr lang="fr-FR" dirty="0"/>
          </a:p>
          <a:p>
            <a:r>
              <a:rPr lang="fr-FR" dirty="0"/>
              <a:t>Echantillon de 129 acquisitions pour faire statistiques 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020E366A-A022-064C-FB90-7997A1558B1E}"/>
              </a:ext>
            </a:extLst>
          </p:cNvPr>
          <p:cNvSpPr txBox="1">
            <a:spLocks/>
          </p:cNvSpPr>
          <p:nvPr/>
        </p:nvSpPr>
        <p:spPr>
          <a:xfrm>
            <a:off x="8727385" y="4839693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578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0" y="-21975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/>
              <a:t>Etape 5: Visualisation des statistiques</a:t>
            </a:r>
          </a:p>
        </p:txBody>
      </p:sp>
      <p:pic>
        <p:nvPicPr>
          <p:cNvPr id="6" name="Image 5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CECBDA45-9CAE-2674-9DFE-482CB027E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70350"/>
            <a:ext cx="9144000" cy="4572000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5270414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811440" y="4441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Sommaire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20000" y="1913963"/>
            <a:ext cx="364669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Etat de l’art</a:t>
            </a: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4521500" y="2228206"/>
            <a:ext cx="479919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641078" y="3905407"/>
            <a:ext cx="372562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4366696" y="2196512"/>
            <a:ext cx="495399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Changement dans l’application pour collecte de données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641076" y="3959397"/>
            <a:ext cx="372562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Traitement des données collectées</a:t>
            </a:r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4441513" y="4338900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Mise en place du modèle dans l’application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27DBAB7-EFF5-E718-ABA0-452F8D09CAD1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0909273-35C6-AC06-25DE-EA9684238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Google Shape;1476;p37">
            <a:extLst>
              <a:ext uri="{FF2B5EF4-FFF2-40B4-BE49-F238E27FC236}">
                <a16:creationId xmlns:a16="http://schemas.microsoft.com/office/drawing/2014/main" id="{A0AF1B6E-6EEE-5E3D-76E6-51FEB427F01B}"/>
              </a:ext>
            </a:extLst>
          </p:cNvPr>
          <p:cNvSpPr txBox="1">
            <a:spLocks/>
          </p:cNvSpPr>
          <p:nvPr/>
        </p:nvSpPr>
        <p:spPr>
          <a:xfrm>
            <a:off x="7457940" y="3064022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1479;p37">
            <a:extLst>
              <a:ext uri="{FF2B5EF4-FFF2-40B4-BE49-F238E27FC236}">
                <a16:creationId xmlns:a16="http://schemas.microsoft.com/office/drawing/2014/main" id="{BD90C3F1-94FE-FB1B-E2DC-F3790F5F4D12}"/>
              </a:ext>
            </a:extLst>
          </p:cNvPr>
          <p:cNvSpPr txBox="1">
            <a:spLocks/>
          </p:cNvSpPr>
          <p:nvPr/>
        </p:nvSpPr>
        <p:spPr>
          <a:xfrm>
            <a:off x="7328800" y="3681171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fr-FR" sz="2000" dirty="0"/>
              <a:t>La suite 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20</a:t>
            </a:r>
          </a:p>
        </p:txBody>
      </p: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-324196" y="19588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/>
              <a:t>Etape 6: Création </a:t>
            </a:r>
            <a:r>
              <a:rPr lang="fr-FR" dirty="0" err="1"/>
              <a:t>dataset</a:t>
            </a:r>
            <a:r>
              <a:rPr lang="fr-FR" dirty="0"/>
              <a:t> pour entrainer modèle 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E129C2E9-2250-9991-3AE5-D7B911BDA5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504603"/>
            <a:ext cx="3950242" cy="2609143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E0009AF9-AF6A-AC19-EA02-EB50F9F367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076" y="1789152"/>
            <a:ext cx="2476846" cy="2200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52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21</a:t>
            </a:r>
          </a:p>
        </p:txBody>
      </p: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-324196" y="195887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/>
              <a:t>Etape 7: Entrainement modèle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B5C018A-1ABD-35C4-7993-227C69EEC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5838"/>
            <a:ext cx="9144000" cy="2211823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0" name="Encre 9">
                <a:extLst>
                  <a:ext uri="{FF2B5EF4-FFF2-40B4-BE49-F238E27FC236}">
                    <a16:creationId xmlns:a16="http://schemas.microsoft.com/office/drawing/2014/main" id="{513E687B-7AC9-045E-1EC8-4E9B27BC57EE}"/>
                  </a:ext>
                </a:extLst>
              </p14:cNvPr>
              <p14:cNvContentPartPr/>
              <p14:nvPr/>
            </p14:nvContentPartPr>
            <p14:xfrm>
              <a:off x="5926293" y="3469088"/>
              <a:ext cx="742320" cy="304560"/>
            </p14:xfrm>
          </p:contentPart>
        </mc:Choice>
        <mc:Fallback xmlns="">
          <p:pic>
            <p:nvPicPr>
              <p:cNvPr id="10" name="Encre 9">
                <a:extLst>
                  <a:ext uri="{FF2B5EF4-FFF2-40B4-BE49-F238E27FC236}">
                    <a16:creationId xmlns:a16="http://schemas.microsoft.com/office/drawing/2014/main" id="{513E687B-7AC9-045E-1EC8-4E9B27BC57E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63293" y="3406448"/>
                <a:ext cx="867960" cy="43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Encre 10">
                <a:extLst>
                  <a:ext uri="{FF2B5EF4-FFF2-40B4-BE49-F238E27FC236}">
                    <a16:creationId xmlns:a16="http://schemas.microsoft.com/office/drawing/2014/main" id="{F53E1CF1-FA11-ACB1-4987-AE220ED43C09}"/>
                  </a:ext>
                </a:extLst>
              </p14:cNvPr>
              <p14:cNvContentPartPr/>
              <p14:nvPr/>
            </p14:nvContentPartPr>
            <p14:xfrm>
              <a:off x="590013" y="3368288"/>
              <a:ext cx="360" cy="360"/>
            </p14:xfrm>
          </p:contentPart>
        </mc:Choice>
        <mc:Fallback xmlns="">
          <p:pic>
            <p:nvPicPr>
              <p:cNvPr id="11" name="Encre 10">
                <a:extLst>
                  <a:ext uri="{FF2B5EF4-FFF2-40B4-BE49-F238E27FC236}">
                    <a16:creationId xmlns:a16="http://schemas.microsoft.com/office/drawing/2014/main" id="{F53E1CF1-FA11-ACB1-4987-AE220ED43C0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373" y="330564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Encre 11">
                <a:extLst>
                  <a:ext uri="{FF2B5EF4-FFF2-40B4-BE49-F238E27FC236}">
                    <a16:creationId xmlns:a16="http://schemas.microsoft.com/office/drawing/2014/main" id="{C712032A-A4D2-8033-B515-D1A238D86270}"/>
                  </a:ext>
                </a:extLst>
              </p14:cNvPr>
              <p14:cNvContentPartPr/>
              <p14:nvPr/>
            </p14:nvContentPartPr>
            <p14:xfrm>
              <a:off x="6279093" y="3047888"/>
              <a:ext cx="156240" cy="19800"/>
            </p14:xfrm>
          </p:contentPart>
        </mc:Choice>
        <mc:Fallback xmlns="">
          <p:pic>
            <p:nvPicPr>
              <p:cNvPr id="12" name="Encre 11">
                <a:extLst>
                  <a:ext uri="{FF2B5EF4-FFF2-40B4-BE49-F238E27FC236}">
                    <a16:creationId xmlns:a16="http://schemas.microsoft.com/office/drawing/2014/main" id="{C712032A-A4D2-8033-B515-D1A238D86270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6453" y="2984888"/>
                <a:ext cx="281880" cy="14544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ZoneTexte 2">
            <a:extLst>
              <a:ext uri="{FF2B5EF4-FFF2-40B4-BE49-F238E27FC236}">
                <a16:creationId xmlns:a16="http://schemas.microsoft.com/office/drawing/2014/main" id="{AFB1902C-1440-875D-225D-2643DE2B1611}"/>
              </a:ext>
            </a:extLst>
          </p:cNvPr>
          <p:cNvSpPr txBox="1"/>
          <p:nvPr/>
        </p:nvSpPr>
        <p:spPr>
          <a:xfrm>
            <a:off x="3080951" y="4316627"/>
            <a:ext cx="4067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sans </a:t>
            </a:r>
            <a:r>
              <a:rPr lang="fr-FR" dirty="0" err="1"/>
              <a:t>categorie</a:t>
            </a:r>
            <a:r>
              <a:rPr lang="fr-FR" dirty="0"/>
              <a:t> « </a:t>
            </a:r>
            <a:r>
              <a:rPr lang="fr-FR" dirty="0" err="1"/>
              <a:t>still</a:t>
            </a:r>
            <a:r>
              <a:rPr lang="fr-FR" dirty="0"/>
              <a:t> » classification en 3 classes</a:t>
            </a:r>
          </a:p>
        </p:txBody>
      </p:sp>
    </p:spTree>
    <p:extLst>
      <p:ext uri="{BB962C8B-B14F-4D97-AF65-F5344CB8AC3E}">
        <p14:creationId xmlns:p14="http://schemas.microsoft.com/office/powerpoint/2010/main" val="36387521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Mise en place du modèle dans l’application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22</a:t>
            </a:r>
          </a:p>
        </p:txBody>
      </p:sp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422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>
            <a:extLst>
              <a:ext uri="{FF2B5EF4-FFF2-40B4-BE49-F238E27FC236}">
                <a16:creationId xmlns:a16="http://schemas.microsoft.com/office/drawing/2014/main" id="{1BDF511A-43CC-8A0F-7902-A67C3BF802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28" y="399011"/>
            <a:ext cx="4818523" cy="4162598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3D048A9C-5E26-E36B-7992-CCF5FDFB6D2A}"/>
              </a:ext>
            </a:extLst>
          </p:cNvPr>
          <p:cNvSpPr txBox="1"/>
          <p:nvPr/>
        </p:nvSpPr>
        <p:spPr>
          <a:xfrm>
            <a:off x="5207137" y="525350"/>
            <a:ext cx="2268494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+Ajout capture du </a:t>
            </a:r>
            <a:r>
              <a:rPr lang="fr-FR" dirty="0" err="1"/>
              <a:t>magnetometre</a:t>
            </a:r>
            <a:r>
              <a:rPr lang="fr-FR" dirty="0"/>
              <a:t> et du baromètre dans </a:t>
            </a:r>
            <a:r>
              <a:rPr lang="fr-FR" dirty="0" err="1"/>
              <a:t>cpp</a:t>
            </a:r>
            <a:endParaRPr lang="fr-FR" dirty="0"/>
          </a:p>
          <a:p>
            <a:endParaRPr lang="fr-FR" dirty="0"/>
          </a:p>
          <a:p>
            <a:r>
              <a:rPr lang="fr-FR" dirty="0"/>
              <a:t>+Ajout classe :</a:t>
            </a:r>
          </a:p>
          <a:p>
            <a:endParaRPr lang="fr-FR" dirty="0"/>
          </a:p>
          <a:p>
            <a:r>
              <a:rPr lang="fr-FR" dirty="0" err="1"/>
              <a:t>FeatureExtractorWithoutFilter</a:t>
            </a:r>
            <a:endParaRPr lang="fr-FR" dirty="0"/>
          </a:p>
          <a:p>
            <a:r>
              <a:rPr lang="fr-FR" dirty="0" err="1"/>
              <a:t>SmartVertical</a:t>
            </a:r>
            <a:endParaRPr lang="fr-FR" dirty="0"/>
          </a:p>
          <a:p>
            <a:r>
              <a:rPr lang="fr-FR" dirty="0" err="1"/>
              <a:t>VerticalModel</a:t>
            </a:r>
            <a:endParaRPr lang="fr-FR" dirty="0"/>
          </a:p>
          <a:p>
            <a:r>
              <a:rPr lang="fr-FR" dirty="0" err="1"/>
              <a:t>VerticalProbabilities</a:t>
            </a:r>
            <a:endParaRPr lang="fr-FR" dirty="0"/>
          </a:p>
          <a:p>
            <a:endParaRPr lang="fr-FR" dirty="0"/>
          </a:p>
          <a:p>
            <a:r>
              <a:rPr lang="fr-FR" dirty="0"/>
              <a:t>+Ajout Fonction pour déterminer</a:t>
            </a:r>
          </a:p>
          <a:p>
            <a:r>
              <a:rPr lang="fr-FR" dirty="0"/>
              <a:t>Montée ou descente avec le baromètre</a:t>
            </a:r>
          </a:p>
          <a:p>
            <a:r>
              <a:rPr lang="fr-FR" dirty="0"/>
              <a:t>      </a:t>
            </a:r>
            <a:r>
              <a:rPr lang="fr-FR" dirty="0" err="1"/>
              <a:t>BarometerCalculator</a:t>
            </a:r>
            <a:endParaRPr lang="fr-FR" dirty="0"/>
          </a:p>
          <a:p>
            <a:r>
              <a:rPr lang="fr-FR" dirty="0"/>
              <a:t>      </a:t>
            </a:r>
            <a:r>
              <a:rPr lang="fr-FR" dirty="0" err="1"/>
              <a:t>InferenceBarometer</a:t>
            </a:r>
            <a:endParaRPr lang="fr-FR" dirty="0"/>
          </a:p>
          <a:p>
            <a:endParaRPr lang="fr-FR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1539A69-253D-F813-0B7F-F3A8907E45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75630" y="784961"/>
            <a:ext cx="1561491" cy="3239885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93C13C7E-7131-29BA-BA35-72CCC5786CA7}"/>
              </a:ext>
            </a:extLst>
          </p:cNvPr>
          <p:cNvSpPr txBox="1">
            <a:spLocks/>
          </p:cNvSpPr>
          <p:nvPr/>
        </p:nvSpPr>
        <p:spPr>
          <a:xfrm>
            <a:off x="8519543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503337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92C6FC0-A81F-7A7C-96A6-3CE31E691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Ajout texte pour affichage dans </a:t>
            </a:r>
            <a:r>
              <a:rPr lang="fr-FR" dirty="0" err="1"/>
              <a:t>VerticalFragment</a:t>
            </a:r>
            <a:endParaRPr lang="fr-FR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A29AB12-FC46-59F8-868F-C1002B6D242B}"/>
              </a:ext>
            </a:extLst>
          </p:cNvPr>
          <p:cNvSpPr txBox="1"/>
          <p:nvPr/>
        </p:nvSpPr>
        <p:spPr>
          <a:xfrm>
            <a:off x="2715386" y="2263973"/>
            <a:ext cx="57983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+affiche seulement si la probabilité estimé est </a:t>
            </a:r>
            <a:r>
              <a:rPr lang="fr-FR" dirty="0" err="1"/>
              <a:t>superieur</a:t>
            </a:r>
            <a:r>
              <a:rPr lang="fr-FR" dirty="0"/>
              <a:t> à 90 pourcent</a:t>
            </a:r>
          </a:p>
        </p:txBody>
      </p:sp>
      <p:pic>
        <p:nvPicPr>
          <p:cNvPr id="6" name="Image 5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FE3C1101-D9BF-933C-BD5B-47FDC6F61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844" y="1147156"/>
            <a:ext cx="1849670" cy="3622271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CEF21D4A-5297-32C0-D6C4-AF9285D21507}"/>
              </a:ext>
            </a:extLst>
          </p:cNvPr>
          <p:cNvSpPr txBox="1">
            <a:spLocks/>
          </p:cNvSpPr>
          <p:nvPr/>
        </p:nvSpPr>
        <p:spPr>
          <a:xfrm>
            <a:off x="8658111" y="4769427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44933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E58EBD2-0588-B425-5A1A-2284505134D3}"/>
              </a:ext>
            </a:extLst>
          </p:cNvPr>
          <p:cNvSpPr txBox="1"/>
          <p:nvPr/>
        </p:nvSpPr>
        <p:spPr>
          <a:xfrm>
            <a:off x="3880557" y="832528"/>
            <a:ext cx="5241424" cy="41937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C46AD0-D80D-8459-F515-01CED84549A8}"/>
              </a:ext>
            </a:extLst>
          </p:cNvPr>
          <p:cNvSpPr txBox="1"/>
          <p:nvPr/>
        </p:nvSpPr>
        <p:spPr>
          <a:xfrm>
            <a:off x="203526" y="1105908"/>
            <a:ext cx="3621157" cy="192487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117205"/>
            <a:ext cx="8468605" cy="841800"/>
          </a:xfrm>
        </p:spPr>
        <p:txBody>
          <a:bodyPr/>
          <a:lstStyle/>
          <a:p>
            <a:r>
              <a:rPr lang="fr-FR" sz="3200" dirty="0"/>
              <a:t>Implémentation dans l’application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6A26D-F1AE-C664-AF77-66C0B419D22D}"/>
              </a:ext>
            </a:extLst>
          </p:cNvPr>
          <p:cNvSpPr/>
          <p:nvPr/>
        </p:nvSpPr>
        <p:spPr>
          <a:xfrm>
            <a:off x="2315181" y="1397481"/>
            <a:ext cx="1253209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A7E2AB-320C-9B2E-69FE-8388B6085D19}"/>
              </a:ext>
            </a:extLst>
          </p:cNvPr>
          <p:cNvSpPr txBox="1"/>
          <p:nvPr/>
        </p:nvSpPr>
        <p:spPr>
          <a:xfrm>
            <a:off x="2447416" y="1505202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IMU DATA</a:t>
            </a: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CE08961-AAEA-D78C-57BE-D35D5E0E9554}"/>
              </a:ext>
            </a:extLst>
          </p:cNvPr>
          <p:cNvGrpSpPr/>
          <p:nvPr/>
        </p:nvGrpSpPr>
        <p:grpSpPr>
          <a:xfrm>
            <a:off x="6786820" y="1269898"/>
            <a:ext cx="1685973" cy="523221"/>
            <a:chOff x="6786820" y="1269898"/>
            <a:chExt cx="1685973" cy="5232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BBA4CF-1BEE-11EE-34B6-7CC993469C5C}"/>
                </a:ext>
              </a:extLst>
            </p:cNvPr>
            <p:cNvSpPr/>
            <p:nvPr/>
          </p:nvSpPr>
          <p:spPr>
            <a:xfrm>
              <a:off x="6786820" y="1269898"/>
              <a:ext cx="773707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DCE8FB7-C0C7-C537-3873-2707AA784348}"/>
                </a:ext>
              </a:extLst>
            </p:cNvPr>
            <p:cNvSpPr txBox="1"/>
            <p:nvPr/>
          </p:nvSpPr>
          <p:spPr>
            <a:xfrm>
              <a:off x="6852149" y="1405665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MAIN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89374CCB-3C3E-4762-E2E3-AC2802F0A934}"/>
              </a:ext>
            </a:extLst>
          </p:cNvPr>
          <p:cNvGrpSpPr/>
          <p:nvPr/>
        </p:nvGrpSpPr>
        <p:grpSpPr>
          <a:xfrm>
            <a:off x="3917795" y="2518168"/>
            <a:ext cx="1833072" cy="523221"/>
            <a:chOff x="5340879" y="2909128"/>
            <a:chExt cx="1833072" cy="523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95CE4-2728-819D-D1A1-B8661109D2AF}"/>
                </a:ext>
              </a:extLst>
            </p:cNvPr>
            <p:cNvSpPr/>
            <p:nvPr/>
          </p:nvSpPr>
          <p:spPr>
            <a:xfrm>
              <a:off x="5340879" y="2909128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B331F35-005B-9972-CB19-5E71619808A7}"/>
                </a:ext>
              </a:extLst>
            </p:cNvPr>
            <p:cNvSpPr txBox="1"/>
            <p:nvPr/>
          </p:nvSpPr>
          <p:spPr>
            <a:xfrm>
              <a:off x="5421075" y="3016849"/>
              <a:ext cx="1725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VERTICALMODEL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95EBA96-B80E-86AC-414F-3E436AE8D76E}"/>
              </a:ext>
            </a:extLst>
          </p:cNvPr>
          <p:cNvGrpSpPr/>
          <p:nvPr/>
        </p:nvGrpSpPr>
        <p:grpSpPr>
          <a:xfrm>
            <a:off x="5136552" y="4432542"/>
            <a:ext cx="2715490" cy="954108"/>
            <a:chOff x="5208648" y="3919697"/>
            <a:chExt cx="1643501" cy="954108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123CEA-AFF1-9727-E6EF-BF37E0EF8073}"/>
                </a:ext>
              </a:extLst>
            </p:cNvPr>
            <p:cNvSpPr/>
            <p:nvPr/>
          </p:nvSpPr>
          <p:spPr>
            <a:xfrm>
              <a:off x="5208648" y="3919697"/>
              <a:ext cx="1430045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F7A43507-8076-F4EA-46E0-8E0B8926FB1A}"/>
                </a:ext>
              </a:extLst>
            </p:cNvPr>
            <p:cNvSpPr txBox="1"/>
            <p:nvPr/>
          </p:nvSpPr>
          <p:spPr>
            <a:xfrm>
              <a:off x="5231505" y="3919698"/>
              <a:ext cx="162064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 CALCULATOR</a:t>
              </a:r>
              <a:br>
                <a:rPr lang="fr-FR" dirty="0"/>
              </a:br>
              <a:r>
                <a:rPr lang="fr-FR" dirty="0"/>
                <a:t>WITHOUTFILTER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542C0E4-C46A-5378-6C93-502786E17D9D}"/>
              </a:ext>
            </a:extLst>
          </p:cNvPr>
          <p:cNvGrpSpPr/>
          <p:nvPr/>
        </p:nvGrpSpPr>
        <p:grpSpPr>
          <a:xfrm>
            <a:off x="4157513" y="3846822"/>
            <a:ext cx="1620644" cy="363336"/>
            <a:chOff x="7041720" y="3975256"/>
            <a:chExt cx="1620644" cy="36333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744FA1-2B32-2D9A-3D91-5E978846D884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CF78F9F-3D6B-D013-048E-E01718FC201D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FEATURES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EB78669-A074-44CD-1E07-94C251E378D0}"/>
              </a:ext>
            </a:extLst>
          </p:cNvPr>
          <p:cNvGrpSpPr/>
          <p:nvPr/>
        </p:nvGrpSpPr>
        <p:grpSpPr>
          <a:xfrm>
            <a:off x="7254148" y="2918971"/>
            <a:ext cx="1889851" cy="523221"/>
            <a:chOff x="7254148" y="2918971"/>
            <a:chExt cx="1889851" cy="5232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1CA84D-C836-4AEE-BCA5-D1B88D4135F0}"/>
                </a:ext>
              </a:extLst>
            </p:cNvPr>
            <p:cNvSpPr/>
            <p:nvPr/>
          </p:nvSpPr>
          <p:spPr>
            <a:xfrm>
              <a:off x="7254148" y="2918971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3BDCBCD-AE45-CBAC-1907-D5681CD4A5E6}"/>
                </a:ext>
              </a:extLst>
            </p:cNvPr>
            <p:cNvSpPr txBox="1"/>
            <p:nvPr/>
          </p:nvSpPr>
          <p:spPr>
            <a:xfrm>
              <a:off x="7334344" y="3026692"/>
              <a:ext cx="1809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SMARTVERTICAL</a:t>
              </a:r>
            </a:p>
          </p:txBody>
        </p:sp>
      </p:grp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220EEA-4B65-523E-34E0-345194E5AF74}"/>
              </a:ext>
            </a:extLst>
          </p:cNvPr>
          <p:cNvCxnSpPr/>
          <p:nvPr/>
        </p:nvCxnSpPr>
        <p:spPr>
          <a:xfrm>
            <a:off x="3568390" y="1505202"/>
            <a:ext cx="3122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CC22C348-190A-C25B-4378-2769E379197E}"/>
              </a:ext>
            </a:extLst>
          </p:cNvPr>
          <p:cNvSpPr txBox="1"/>
          <p:nvPr/>
        </p:nvSpPr>
        <p:spPr>
          <a:xfrm>
            <a:off x="4218598" y="1179284"/>
            <a:ext cx="226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F5433D3F-722F-1F4B-B367-81FB9F4F3EEB}"/>
              </a:ext>
            </a:extLst>
          </p:cNvPr>
          <p:cNvCxnSpPr>
            <a:cxnSpLocks/>
          </p:cNvCxnSpPr>
          <p:nvPr/>
        </p:nvCxnSpPr>
        <p:spPr>
          <a:xfrm>
            <a:off x="7517206" y="1900840"/>
            <a:ext cx="334836" cy="910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465CDDD-2471-0F5F-8301-960A9B367CEE}"/>
              </a:ext>
            </a:extLst>
          </p:cNvPr>
          <p:cNvGrpSpPr/>
          <p:nvPr/>
        </p:nvGrpSpPr>
        <p:grpSpPr>
          <a:xfrm>
            <a:off x="7773983" y="4386376"/>
            <a:ext cx="1620644" cy="363336"/>
            <a:chOff x="7041720" y="3975256"/>
            <a:chExt cx="1620644" cy="3633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E80642-A846-02E5-2708-91AAB7AF9C2F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3F63246-7E8A-7901-6A65-1A845B95EEF9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SENSOR</a:t>
              </a:r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A92C243-B85F-155B-B7B4-FDED497E7917}"/>
              </a:ext>
            </a:extLst>
          </p:cNvPr>
          <p:cNvCxnSpPr>
            <a:cxnSpLocks/>
          </p:cNvCxnSpPr>
          <p:nvPr/>
        </p:nvCxnSpPr>
        <p:spPr>
          <a:xfrm flipH="1">
            <a:off x="7279463" y="3604261"/>
            <a:ext cx="475486" cy="782114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6C8EADE3-CEEC-656E-AFC0-E97EA789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6944" y="3752307"/>
            <a:ext cx="806530" cy="350489"/>
          </a:xfrm>
          <a:prstGeom prst="bentConnector3">
            <a:avLst>
              <a:gd name="adj1" fmla="val 6843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22221252-88D9-4824-011D-A9EB2B940DD8}"/>
              </a:ext>
            </a:extLst>
          </p:cNvPr>
          <p:cNvCxnSpPr>
            <a:cxnSpLocks/>
          </p:cNvCxnSpPr>
          <p:nvPr/>
        </p:nvCxnSpPr>
        <p:spPr>
          <a:xfrm flipH="1" flipV="1">
            <a:off x="5429211" y="4049667"/>
            <a:ext cx="503238" cy="301840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5FDCCCA-7465-38C9-3B81-DF65ACD1F0DF}"/>
              </a:ext>
            </a:extLst>
          </p:cNvPr>
          <p:cNvCxnSpPr>
            <a:cxnSpLocks/>
          </p:cNvCxnSpPr>
          <p:nvPr/>
        </p:nvCxnSpPr>
        <p:spPr>
          <a:xfrm flipV="1">
            <a:off x="5499126" y="3524286"/>
            <a:ext cx="1649112" cy="418445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D5A7A78-68FD-112C-5EE9-587700E3548F}"/>
              </a:ext>
            </a:extLst>
          </p:cNvPr>
          <p:cNvCxnSpPr>
            <a:cxnSpLocks/>
          </p:cNvCxnSpPr>
          <p:nvPr/>
        </p:nvCxnSpPr>
        <p:spPr>
          <a:xfrm flipH="1" flipV="1">
            <a:off x="5814804" y="3081482"/>
            <a:ext cx="1288964" cy="18954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42D36AC1-6FCD-F88F-6AA9-86FF18C3E248}"/>
              </a:ext>
            </a:extLst>
          </p:cNvPr>
          <p:cNvCxnSpPr>
            <a:cxnSpLocks/>
          </p:cNvCxnSpPr>
          <p:nvPr/>
        </p:nvCxnSpPr>
        <p:spPr>
          <a:xfrm>
            <a:off x="5814804" y="2872079"/>
            <a:ext cx="1358869" cy="17730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BE7FC0E2-1497-E3E4-086F-85F329F8170C}"/>
              </a:ext>
            </a:extLst>
          </p:cNvPr>
          <p:cNvCxnSpPr>
            <a:cxnSpLocks/>
          </p:cNvCxnSpPr>
          <p:nvPr/>
        </p:nvCxnSpPr>
        <p:spPr>
          <a:xfrm flipH="1" flipV="1">
            <a:off x="7205040" y="1896386"/>
            <a:ext cx="389682" cy="88130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11275B6F-A72B-4F89-E1F8-6FB9A2C35626}"/>
              </a:ext>
            </a:extLst>
          </p:cNvPr>
          <p:cNvSpPr txBox="1"/>
          <p:nvPr/>
        </p:nvSpPr>
        <p:spPr>
          <a:xfrm>
            <a:off x="7686449" y="190609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DA57447-F6CD-BC78-2C6D-184CB12B6D13}"/>
              </a:ext>
            </a:extLst>
          </p:cNvPr>
          <p:cNvSpPr txBox="1"/>
          <p:nvPr/>
        </p:nvSpPr>
        <p:spPr>
          <a:xfrm>
            <a:off x="8153674" y="354991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Crée objet sensor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8D4921C-79E6-528E-0D7B-39290E9DFF12}"/>
              </a:ext>
            </a:extLst>
          </p:cNvPr>
          <p:cNvSpPr txBox="1"/>
          <p:nvPr/>
        </p:nvSpPr>
        <p:spPr>
          <a:xfrm>
            <a:off x="5883723" y="3830925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Extraction caractéristiques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2A7CF4A-F4C9-9081-CF47-F5639EEA7ED4}"/>
              </a:ext>
            </a:extLst>
          </p:cNvPr>
          <p:cNvSpPr txBox="1"/>
          <p:nvPr/>
        </p:nvSpPr>
        <p:spPr>
          <a:xfrm>
            <a:off x="4655443" y="3136705"/>
            <a:ext cx="215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Envoie Tenseur de caractéristiques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91F59A4-BBCD-2F27-B96F-BBADDED1705E}"/>
              </a:ext>
            </a:extLst>
          </p:cNvPr>
          <p:cNvSpPr txBox="1"/>
          <p:nvPr/>
        </p:nvSpPr>
        <p:spPr>
          <a:xfrm>
            <a:off x="5441276" y="2090542"/>
            <a:ext cx="21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Envoie Prédiction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1A2C4AC1-2518-64CC-0F32-4BE854E26978}"/>
              </a:ext>
            </a:extLst>
          </p:cNvPr>
          <p:cNvCxnSpPr>
            <a:cxnSpLocks/>
          </p:cNvCxnSpPr>
          <p:nvPr/>
        </p:nvCxnSpPr>
        <p:spPr>
          <a:xfrm flipH="1">
            <a:off x="3639126" y="1640950"/>
            <a:ext cx="2941844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>
            <a:extLst>
              <a:ext uri="{FF2B5EF4-FFF2-40B4-BE49-F238E27FC236}">
                <a16:creationId xmlns:a16="http://schemas.microsoft.com/office/drawing/2014/main" id="{B9E40527-DB7E-C899-83D4-87EB16BF3401}"/>
              </a:ext>
            </a:extLst>
          </p:cNvPr>
          <p:cNvSpPr/>
          <p:nvPr/>
        </p:nvSpPr>
        <p:spPr>
          <a:xfrm>
            <a:off x="8472794" y="2484872"/>
            <a:ext cx="447952" cy="34643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6D99241-D1FA-66AF-43B2-93106DA19AB5}"/>
              </a:ext>
            </a:extLst>
          </p:cNvPr>
          <p:cNvSpPr/>
          <p:nvPr/>
        </p:nvSpPr>
        <p:spPr>
          <a:xfrm>
            <a:off x="5391467" y="854000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6E92BF6A-9EEA-9DE4-6EEE-90DD0C5262FC}"/>
              </a:ext>
            </a:extLst>
          </p:cNvPr>
          <p:cNvSpPr/>
          <p:nvPr/>
        </p:nvSpPr>
        <p:spPr>
          <a:xfrm>
            <a:off x="8688288" y="404966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32D73C61-1229-4BC5-E6E0-F46E866268B7}"/>
              </a:ext>
            </a:extLst>
          </p:cNvPr>
          <p:cNvSpPr/>
          <p:nvPr/>
        </p:nvSpPr>
        <p:spPr>
          <a:xfrm>
            <a:off x="6982510" y="378475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F09F6786-376C-70BD-5611-B7FE38A14CC4}"/>
              </a:ext>
            </a:extLst>
          </p:cNvPr>
          <p:cNvSpPr/>
          <p:nvPr/>
        </p:nvSpPr>
        <p:spPr>
          <a:xfrm>
            <a:off x="4264716" y="3134838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48CE3E4-A19E-DEBC-999A-B46DD9AB59D8}"/>
              </a:ext>
            </a:extLst>
          </p:cNvPr>
          <p:cNvSpPr/>
          <p:nvPr/>
        </p:nvSpPr>
        <p:spPr>
          <a:xfrm>
            <a:off x="6486017" y="1814983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89C81D0-5799-8A2B-D613-B9BD08F8187B}"/>
              </a:ext>
            </a:extLst>
          </p:cNvPr>
          <p:cNvSpPr/>
          <p:nvPr/>
        </p:nvSpPr>
        <p:spPr>
          <a:xfrm>
            <a:off x="210764" y="1283595"/>
            <a:ext cx="1624918" cy="676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149A7D8-2CAC-7C7C-F816-CF8B31290BD5}"/>
              </a:ext>
            </a:extLst>
          </p:cNvPr>
          <p:cNvSpPr txBox="1"/>
          <p:nvPr/>
        </p:nvSpPr>
        <p:spPr>
          <a:xfrm>
            <a:off x="104939" y="1348838"/>
            <a:ext cx="176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MOVE </a:t>
            </a:r>
          </a:p>
          <a:p>
            <a:pPr algn="ctr"/>
            <a:r>
              <a:rPr lang="fr-FR" dirty="0"/>
              <a:t>FRAGMENT</a:t>
            </a:r>
          </a:p>
        </p:txBody>
      </p: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0FE1AFB2-0254-3098-97C1-FEC9E2E6E455}"/>
              </a:ext>
            </a:extLst>
          </p:cNvPr>
          <p:cNvCxnSpPr>
            <a:cxnSpLocks/>
          </p:cNvCxnSpPr>
          <p:nvPr/>
        </p:nvCxnSpPr>
        <p:spPr>
          <a:xfrm flipH="1">
            <a:off x="1835682" y="1659090"/>
            <a:ext cx="426582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402C356F-97B1-86AD-D6D4-BBBD0911C3CC}"/>
              </a:ext>
            </a:extLst>
          </p:cNvPr>
          <p:cNvSpPr txBox="1"/>
          <p:nvPr/>
        </p:nvSpPr>
        <p:spPr>
          <a:xfrm>
            <a:off x="1313086" y="1982820"/>
            <a:ext cx="100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Actualise le bouton</a:t>
            </a: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8D5668D3-F5B9-F27F-4AEB-8DA81A745C84}"/>
              </a:ext>
            </a:extLst>
          </p:cNvPr>
          <p:cNvCxnSpPr>
            <a:cxnSpLocks/>
          </p:cNvCxnSpPr>
          <p:nvPr/>
        </p:nvCxnSpPr>
        <p:spPr>
          <a:xfrm flipV="1">
            <a:off x="2854712" y="1959775"/>
            <a:ext cx="0" cy="6119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56B12A7-8F21-292C-64B7-37B939213C78}"/>
              </a:ext>
            </a:extLst>
          </p:cNvPr>
          <p:cNvSpPr txBox="1"/>
          <p:nvPr/>
        </p:nvSpPr>
        <p:spPr>
          <a:xfrm>
            <a:off x="1956870" y="258484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onSensorChanged</a:t>
            </a:r>
            <a:r>
              <a:rPr lang="fr-FR" i="1" dirty="0"/>
              <a:t>()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1B68CD99-8858-1F9B-87BE-3830579B5F11}"/>
              </a:ext>
            </a:extLst>
          </p:cNvPr>
          <p:cNvSpPr txBox="1"/>
          <p:nvPr/>
        </p:nvSpPr>
        <p:spPr>
          <a:xfrm>
            <a:off x="1520135" y="3524286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CAPTEUR TELEPHONE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439454FE-C673-4A4B-3290-D2E5E5F6BE9E}"/>
              </a:ext>
            </a:extLst>
          </p:cNvPr>
          <p:cNvCxnSpPr>
            <a:cxnSpLocks/>
          </p:cNvCxnSpPr>
          <p:nvPr/>
        </p:nvCxnSpPr>
        <p:spPr>
          <a:xfrm flipV="1">
            <a:off x="1646800" y="2912311"/>
            <a:ext cx="1207912" cy="5298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B9FEA0F6-7B7F-683A-CACF-BE46A28475FA}"/>
              </a:ext>
            </a:extLst>
          </p:cNvPr>
          <p:cNvCxnSpPr>
            <a:cxnSpLocks/>
          </p:cNvCxnSpPr>
          <p:nvPr/>
        </p:nvCxnSpPr>
        <p:spPr>
          <a:xfrm>
            <a:off x="927834" y="2051019"/>
            <a:ext cx="0" cy="92025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>
            <a:extLst>
              <a:ext uri="{FF2B5EF4-FFF2-40B4-BE49-F238E27FC236}">
                <a16:creationId xmlns:a16="http://schemas.microsoft.com/office/drawing/2014/main" id="{9138D759-AECA-F63F-3D21-810218832334}"/>
              </a:ext>
            </a:extLst>
          </p:cNvPr>
          <p:cNvSpPr/>
          <p:nvPr/>
        </p:nvSpPr>
        <p:spPr>
          <a:xfrm>
            <a:off x="342125" y="2373375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7D45B755-F1AE-15FE-4799-5F9825218F09}"/>
              </a:ext>
            </a:extLst>
          </p:cNvPr>
          <p:cNvSpPr/>
          <p:nvPr/>
        </p:nvSpPr>
        <p:spPr>
          <a:xfrm>
            <a:off x="2560079" y="3104654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FE5968DA-002A-96F9-5316-DA2097C802BD}"/>
              </a:ext>
            </a:extLst>
          </p:cNvPr>
          <p:cNvSpPr txBox="1">
            <a:spLocks/>
          </p:cNvSpPr>
          <p:nvPr/>
        </p:nvSpPr>
        <p:spPr>
          <a:xfrm>
            <a:off x="8765572" y="4861805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56F775-7885-7E2F-39CD-932D60B1A5F9}"/>
              </a:ext>
            </a:extLst>
          </p:cNvPr>
          <p:cNvSpPr txBox="1"/>
          <p:nvPr/>
        </p:nvSpPr>
        <p:spPr>
          <a:xfrm>
            <a:off x="190944" y="84913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KOTLIN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EBEB1-E3C8-0558-57C0-ADB8EF062B88}"/>
              </a:ext>
            </a:extLst>
          </p:cNvPr>
          <p:cNvSpPr txBox="1"/>
          <p:nvPr/>
        </p:nvSpPr>
        <p:spPr>
          <a:xfrm>
            <a:off x="8659296" y="55424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C++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3C9560-8F94-2285-E5B5-860D091C7C1C}"/>
              </a:ext>
            </a:extLst>
          </p:cNvPr>
          <p:cNvGrpSpPr/>
          <p:nvPr/>
        </p:nvGrpSpPr>
        <p:grpSpPr>
          <a:xfrm>
            <a:off x="-81776" y="3096023"/>
            <a:ext cx="1928507" cy="1930271"/>
            <a:chOff x="-81776" y="3096023"/>
            <a:chExt cx="1928507" cy="1930271"/>
          </a:xfrm>
        </p:grpSpPr>
        <p:pic>
          <p:nvPicPr>
            <p:cNvPr id="128" name="Graphique 127" descr="Smartphone avec un remplissage uni">
              <a:extLst>
                <a:ext uri="{FF2B5EF4-FFF2-40B4-BE49-F238E27FC236}">
                  <a16:creationId xmlns:a16="http://schemas.microsoft.com/office/drawing/2014/main" id="{A00A9C79-4CC5-2C3D-B0B5-4D96B797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1776" y="3096023"/>
              <a:ext cx="1928507" cy="1930271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084CA95-99AD-9241-1414-F3621A83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471" y="3420028"/>
              <a:ext cx="724038" cy="129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49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La suite …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26</a:t>
            </a:r>
          </a:p>
        </p:txBody>
      </p:sp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86F256-FB50-4BBB-410B-9961A9C17D1B}"/>
              </a:ext>
            </a:extLst>
          </p:cNvPr>
          <p:cNvSpPr txBox="1"/>
          <p:nvPr/>
        </p:nvSpPr>
        <p:spPr>
          <a:xfrm>
            <a:off x="1551007" y="802035"/>
            <a:ext cx="5864106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1. Corrigé les retours du compte-rendu du mardi 06 05 2024</a:t>
            </a:r>
          </a:p>
          <a:p>
            <a:endParaRPr lang="fr-FR" dirty="0"/>
          </a:p>
          <a:p>
            <a:r>
              <a:rPr lang="fr-FR" dirty="0"/>
              <a:t>2. Lancer la collecte de données officiellement</a:t>
            </a:r>
          </a:p>
          <a:p>
            <a:endParaRPr lang="fr-FR" dirty="0"/>
          </a:p>
          <a:p>
            <a:r>
              <a:rPr lang="fr-FR" dirty="0"/>
              <a:t>3.Traiter les données de la collecte</a:t>
            </a:r>
          </a:p>
          <a:p>
            <a:endParaRPr lang="fr-FR" dirty="0"/>
          </a:p>
          <a:p>
            <a:r>
              <a:rPr lang="fr-FR" dirty="0"/>
              <a:t>4. Entrainer plusieurs types de classifieurs pour pouvoir les comparer et</a:t>
            </a:r>
          </a:p>
          <a:p>
            <a:r>
              <a:rPr lang="fr-FR" dirty="0"/>
              <a:t> avoir le meilleur modèle</a:t>
            </a:r>
          </a:p>
          <a:p>
            <a:endParaRPr lang="fr-FR" dirty="0"/>
          </a:p>
          <a:p>
            <a:r>
              <a:rPr lang="fr-FR" dirty="0"/>
              <a:t>5. Optimiser les caractéristiques pour trouver la meilleure combinaison</a:t>
            </a:r>
          </a:p>
          <a:p>
            <a:endParaRPr lang="fr-FR" dirty="0"/>
          </a:p>
          <a:p>
            <a:endParaRPr lang="fr-FR" dirty="0"/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002A467D-8BB8-842D-7623-489347F05428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422795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86F256-FB50-4BBB-410B-9961A9C17D1B}"/>
              </a:ext>
            </a:extLst>
          </p:cNvPr>
          <p:cNvSpPr txBox="1"/>
          <p:nvPr/>
        </p:nvSpPr>
        <p:spPr>
          <a:xfrm>
            <a:off x="629347" y="1497357"/>
            <a:ext cx="805701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Question pour la suite :</a:t>
            </a:r>
          </a:p>
          <a:p>
            <a:endParaRPr lang="fr-FR" dirty="0"/>
          </a:p>
          <a:p>
            <a:endParaRPr lang="fr-FR" dirty="0"/>
          </a:p>
          <a:p>
            <a:r>
              <a:rPr lang="fr-FR" dirty="0"/>
              <a:t>+ Comment intégrer les filtrages dans mon </a:t>
            </a:r>
            <a:r>
              <a:rPr lang="fr-FR" dirty="0" err="1"/>
              <a:t>cpp</a:t>
            </a:r>
            <a:r>
              <a:rPr lang="fr-FR" dirty="0"/>
              <a:t> </a:t>
            </a:r>
            <a:r>
              <a:rPr lang="fr-FR" dirty="0" err="1"/>
              <a:t>executable</a:t>
            </a:r>
            <a:r>
              <a:rPr lang="fr-FR" dirty="0"/>
              <a:t> </a:t>
            </a:r>
          </a:p>
          <a:p>
            <a:r>
              <a:rPr lang="fr-FR" dirty="0"/>
              <a:t>+ Mettre option pour sélection de la position du téléphone poche lors de la collecte des données</a:t>
            </a:r>
          </a:p>
          <a:p>
            <a:r>
              <a:rPr lang="fr-FR" dirty="0"/>
              <a:t>+ Ajout fonctionnalité de détection du nombre d’étage monté ou descendu?</a:t>
            </a:r>
          </a:p>
          <a:p>
            <a:r>
              <a:rPr lang="fr-FR" dirty="0"/>
              <a:t>+ Ajuster un algorithme PDR avec le </a:t>
            </a:r>
            <a:r>
              <a:rPr lang="fr-FR" dirty="0" err="1"/>
              <a:t>floor</a:t>
            </a:r>
            <a:r>
              <a:rPr lang="fr-FR" dirty="0"/>
              <a:t> </a:t>
            </a:r>
            <a:r>
              <a:rPr lang="fr-FR" dirty="0" err="1"/>
              <a:t>positionning</a:t>
            </a:r>
            <a:r>
              <a:rPr lang="fr-FR" dirty="0"/>
              <a:t> ?</a:t>
            </a:r>
          </a:p>
          <a:p>
            <a:endParaRPr lang="fr-FR" dirty="0"/>
          </a:p>
        </p:txBody>
      </p:sp>
      <p:sp>
        <p:nvSpPr>
          <p:cNvPr id="5" name="Google Shape;1468;p37">
            <a:extLst>
              <a:ext uri="{FF2B5EF4-FFF2-40B4-BE49-F238E27FC236}">
                <a16:creationId xmlns:a16="http://schemas.microsoft.com/office/drawing/2014/main" id="{3A177767-D2A7-1790-AED1-AB1A097829E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28420626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2;p64">
            <a:extLst>
              <a:ext uri="{FF2B5EF4-FFF2-40B4-BE49-F238E27FC236}">
                <a16:creationId xmlns:a16="http://schemas.microsoft.com/office/drawing/2014/main" id="{8AA54B8B-FA60-2F19-E2F4-5966E7E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5860" y="138882"/>
            <a:ext cx="5447966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FIN</a:t>
            </a:r>
            <a:br>
              <a:rPr lang="fr-FR" sz="4400" dirty="0"/>
            </a:br>
            <a:r>
              <a:rPr lang="fr-FR" sz="4400" dirty="0"/>
              <a:t>merci de votre attention</a:t>
            </a:r>
            <a:endParaRPr sz="44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B2EA4B8-1D36-C70B-9466-005C8E2B2153}"/>
              </a:ext>
            </a:extLst>
          </p:cNvPr>
          <p:cNvSpPr txBox="1">
            <a:spLocks/>
          </p:cNvSpPr>
          <p:nvPr/>
        </p:nvSpPr>
        <p:spPr>
          <a:xfrm>
            <a:off x="61781" y="27184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sz="1200" dirty="0"/>
              <a:t>Bibliographie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E37F055C-6B39-F38F-2B77-83BB221870AE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E6609-E219-5B0E-FA6A-00DC307A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7" y="2469282"/>
            <a:ext cx="59158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31138" y="2191742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Etat de l’art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5789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oogle Shape;1499;p38">
            <a:extLst>
              <a:ext uri="{FF2B5EF4-FFF2-40B4-BE49-F238E27FC236}">
                <a16:creationId xmlns:a16="http://schemas.microsoft.com/office/drawing/2014/main" id="{13D9442C-EE1A-B2C5-97F8-B600EF835D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960" t="24718" r="7121" b="26177"/>
          <a:stretch/>
        </p:blipFill>
        <p:spPr>
          <a:xfrm>
            <a:off x="-1767758" y="3763335"/>
            <a:ext cx="4198516" cy="320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3" name="Google Shape;1523;p38"/>
          <p:cNvGrpSpPr/>
          <p:nvPr/>
        </p:nvGrpSpPr>
        <p:grpSpPr>
          <a:xfrm>
            <a:off x="792583" y="3942768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ACF8104-8AD4-6066-9123-AB1C8E22D4C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3</a:t>
            </a:r>
          </a:p>
        </p:txBody>
      </p:sp>
      <p:pic>
        <p:nvPicPr>
          <p:cNvPr id="3" name="Graphique 2" descr="Ascenseur avec un remplissage uni">
            <a:extLst>
              <a:ext uri="{FF2B5EF4-FFF2-40B4-BE49-F238E27FC236}">
                <a16:creationId xmlns:a16="http://schemas.microsoft.com/office/drawing/2014/main" id="{1DB59F82-D129-4060-0631-2438F4CE2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750" y="3356379"/>
            <a:ext cx="603010" cy="603010"/>
          </a:xfrm>
          <a:prstGeom prst="rect">
            <a:avLst/>
          </a:prstGeom>
        </p:spPr>
      </p:pic>
      <p:pic>
        <p:nvPicPr>
          <p:cNvPr id="12" name="Graphique 11" descr="Ascenseur montant avec un remplissage uni">
            <a:extLst>
              <a:ext uri="{FF2B5EF4-FFF2-40B4-BE49-F238E27FC236}">
                <a16:creationId xmlns:a16="http://schemas.microsoft.com/office/drawing/2014/main" id="{979C8A65-D7DE-01FA-616B-2E912C6B6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444" y="3451958"/>
            <a:ext cx="475801" cy="475801"/>
          </a:xfrm>
          <a:prstGeom prst="rect">
            <a:avLst/>
          </a:prstGeom>
        </p:spPr>
      </p:pic>
      <p:pic>
        <p:nvPicPr>
          <p:cNvPr id="13" name="Graphique 12" descr="En haut avec un remplissage uni">
            <a:extLst>
              <a:ext uri="{FF2B5EF4-FFF2-40B4-BE49-F238E27FC236}">
                <a16:creationId xmlns:a16="http://schemas.microsoft.com/office/drawing/2014/main" id="{A86F9D10-AD88-E795-9223-A8D472561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2387" y="3538425"/>
            <a:ext cx="412726" cy="41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4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55F3AC-C53E-EED3-0CFA-295AA81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1851" y="1710344"/>
            <a:ext cx="2041914" cy="2768879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4FDA440F-2378-00A7-54CB-9B138948C7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9094" y="1757178"/>
            <a:ext cx="2188606" cy="28226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6D1A0A-CD3A-FDCA-11DC-FF1D09052E6D}"/>
              </a:ext>
            </a:extLst>
          </p:cNvPr>
          <p:cNvSpPr txBox="1"/>
          <p:nvPr/>
        </p:nvSpPr>
        <p:spPr>
          <a:xfrm>
            <a:off x="815249" y="208695"/>
            <a:ext cx="5604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https://fr.overleaf.com/5851543551rptttdhncptd#ecd6f2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64C20DF4-BD1B-4475-D2A5-A255307B5D38}"/>
              </a:ext>
            </a:extLst>
          </p:cNvPr>
          <p:cNvSpPr txBox="1"/>
          <p:nvPr/>
        </p:nvSpPr>
        <p:spPr>
          <a:xfrm>
            <a:off x="238688" y="941219"/>
            <a:ext cx="3677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[4] </a:t>
            </a:r>
            <a:r>
              <a:rPr lang="en-US" dirty="0">
                <a:hlinkClick r:id="rId5"/>
              </a:rPr>
              <a:t>(PDF) A Comprehensive Study of Smartphone-based Indoor Activity Recognition via </a:t>
            </a:r>
            <a:r>
              <a:rPr lang="en-US" dirty="0" err="1">
                <a:hlinkClick r:id="rId5"/>
              </a:rPr>
              <a:t>XGBoost</a:t>
            </a:r>
            <a:r>
              <a:rPr lang="en-US" dirty="0">
                <a:hlinkClick r:id="rId5"/>
              </a:rPr>
              <a:t> (researchgate.net)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637014-E8DB-FA91-3201-63ED7C3666EB}"/>
              </a:ext>
            </a:extLst>
          </p:cNvPr>
          <p:cNvSpPr txBox="1"/>
          <p:nvPr/>
        </p:nvSpPr>
        <p:spPr>
          <a:xfrm>
            <a:off x="5406785" y="868099"/>
            <a:ext cx="3677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6"/>
              </a:rPr>
              <a:t>[1] (PDF) </a:t>
            </a:r>
            <a:r>
              <a:rPr lang="en-US" dirty="0" err="1">
                <a:hlinkClick r:id="rId6"/>
              </a:rPr>
              <a:t>SemanticSLAM</a:t>
            </a:r>
            <a:r>
              <a:rPr lang="en-US" dirty="0">
                <a:hlinkClick r:id="rId6"/>
              </a:rPr>
              <a:t>: Using Environment Landmarks for Unsupervised Indoor Localization (researchgate.net)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5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DA440F-2378-00A7-54CB-9B138948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9094" y="1757178"/>
            <a:ext cx="2188606" cy="28226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6D1A0A-CD3A-FDCA-11DC-FF1D09052E6D}"/>
              </a:ext>
            </a:extLst>
          </p:cNvPr>
          <p:cNvSpPr txBox="1"/>
          <p:nvPr/>
        </p:nvSpPr>
        <p:spPr>
          <a:xfrm>
            <a:off x="815249" y="208695"/>
            <a:ext cx="5604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https://fr.overleaf.com/5851543551rptttdhncptd#ecd6f2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637014-E8DB-FA91-3201-63ED7C3666EB}"/>
              </a:ext>
            </a:extLst>
          </p:cNvPr>
          <p:cNvSpPr txBox="1"/>
          <p:nvPr/>
        </p:nvSpPr>
        <p:spPr>
          <a:xfrm>
            <a:off x="5406785" y="868099"/>
            <a:ext cx="3677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[1] (PDF) </a:t>
            </a:r>
            <a:r>
              <a:rPr lang="en-US" dirty="0" err="1">
                <a:hlinkClick r:id="rId4"/>
              </a:rPr>
              <a:t>SemanticSLAM</a:t>
            </a:r>
            <a:r>
              <a:rPr lang="en-US" dirty="0">
                <a:hlinkClick r:id="rId4"/>
              </a:rPr>
              <a:t>: Using Environment Landmarks for Unsupervised Indoor Localization (researchgate.net)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A0AAF2F4-C199-7E9D-FFCC-80D27975E249}"/>
              </a:ext>
            </a:extLst>
          </p:cNvPr>
          <p:cNvSpPr txBox="1"/>
          <p:nvPr/>
        </p:nvSpPr>
        <p:spPr>
          <a:xfrm>
            <a:off x="111825" y="1147521"/>
            <a:ext cx="5518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SLAM : </a:t>
            </a:r>
            <a:r>
              <a:rPr lang="fr-FR" dirty="0" err="1"/>
              <a:t>Simultaneous</a:t>
            </a:r>
            <a:r>
              <a:rPr lang="fr-FR" dirty="0"/>
              <a:t> Localisation And Mapping</a:t>
            </a:r>
          </a:p>
          <a:p>
            <a:endParaRPr lang="fr-FR" dirty="0"/>
          </a:p>
          <a:p>
            <a:r>
              <a:rPr lang="fr-FR" dirty="0"/>
              <a:t>Landmark : lieu positionné de manière précise dans un environnement </a:t>
            </a:r>
          </a:p>
          <a:p>
            <a:r>
              <a:rPr lang="fr-FR" dirty="0"/>
              <a:t>dans lequel on observes des « pattern » dans les signaux </a:t>
            </a:r>
          </a:p>
          <a:p>
            <a:r>
              <a:rPr lang="fr-FR" dirty="0"/>
              <a:t>des capteurs du téléphone. </a:t>
            </a:r>
          </a:p>
          <a:p>
            <a:endParaRPr lang="fr-FR" dirty="0"/>
          </a:p>
          <a:p>
            <a:r>
              <a:rPr lang="fr-FR" dirty="0"/>
              <a:t>Correction des erreurs de </a:t>
            </a:r>
            <a:r>
              <a:rPr lang="fr-FR" dirty="0" err="1"/>
              <a:t>Pedestrial</a:t>
            </a:r>
            <a:r>
              <a:rPr lang="fr-FR" dirty="0"/>
              <a:t> Dead </a:t>
            </a:r>
            <a:r>
              <a:rPr lang="fr-FR" dirty="0" err="1"/>
              <a:t>Reckoning</a:t>
            </a:r>
            <a:r>
              <a:rPr lang="fr-FR" dirty="0"/>
              <a:t> (PDR) lorsque on passe sur l’un de ces lieux et amélioration du temps de convergence selon leur étude</a:t>
            </a:r>
          </a:p>
          <a:p>
            <a:endParaRPr lang="fr-FR" dirty="0"/>
          </a:p>
          <a:p>
            <a:r>
              <a:rPr lang="fr-FR" dirty="0" err="1"/>
              <a:t>Semantic</a:t>
            </a:r>
            <a:r>
              <a:rPr lang="fr-FR" dirty="0"/>
              <a:t> Landmark = Escalator, </a:t>
            </a:r>
            <a:r>
              <a:rPr lang="fr-FR" dirty="0" err="1"/>
              <a:t>Stair</a:t>
            </a:r>
            <a:r>
              <a:rPr lang="fr-FR" dirty="0"/>
              <a:t> , </a:t>
            </a:r>
            <a:r>
              <a:rPr lang="fr-FR" dirty="0" err="1"/>
              <a:t>Elevator</a:t>
            </a:r>
            <a:r>
              <a:rPr lang="fr-FR" dirty="0"/>
              <a:t> soient des </a:t>
            </a:r>
            <a:r>
              <a:rPr lang="fr-FR" dirty="0" err="1"/>
              <a:t>landmark</a:t>
            </a:r>
            <a:r>
              <a:rPr lang="fr-FR" dirty="0"/>
              <a:t> (POI) qui ont un pattern dans les signaux reconnaissables quel que soient le bâtiment</a:t>
            </a:r>
          </a:p>
        </p:txBody>
      </p:sp>
    </p:spTree>
    <p:extLst>
      <p:ext uri="{BB962C8B-B14F-4D97-AF65-F5344CB8AC3E}">
        <p14:creationId xmlns:p14="http://schemas.microsoft.com/office/powerpoint/2010/main" val="27044442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6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4FDA440F-2378-00A7-54CB-9B138948C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5538" y="1757178"/>
            <a:ext cx="2188606" cy="2822621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456D1A0A-CD3A-FDCA-11DC-FF1D09052E6D}"/>
              </a:ext>
            </a:extLst>
          </p:cNvPr>
          <p:cNvSpPr txBox="1"/>
          <p:nvPr/>
        </p:nvSpPr>
        <p:spPr>
          <a:xfrm>
            <a:off x="815249" y="208695"/>
            <a:ext cx="5604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https://fr.overleaf.com/5851543551rptttdhncptd#ecd6f2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6637014-E8DB-FA91-3201-63ED7C3666EB}"/>
              </a:ext>
            </a:extLst>
          </p:cNvPr>
          <p:cNvSpPr txBox="1"/>
          <p:nvPr/>
        </p:nvSpPr>
        <p:spPr>
          <a:xfrm>
            <a:off x="5406785" y="868099"/>
            <a:ext cx="3677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[1] (PDF) </a:t>
            </a:r>
            <a:r>
              <a:rPr lang="en-US" dirty="0" err="1">
                <a:hlinkClick r:id="rId4"/>
              </a:rPr>
              <a:t>SemanticSLAM</a:t>
            </a:r>
            <a:r>
              <a:rPr lang="en-US" dirty="0">
                <a:hlinkClick r:id="rId4"/>
              </a:rPr>
              <a:t>: Using Environment Landmarks for Unsupervised Indoor Localization (researchgate.net)</a:t>
            </a:r>
            <a:endParaRPr lang="fr-FR" dirty="0"/>
          </a:p>
        </p:txBody>
      </p:sp>
      <p:pic>
        <p:nvPicPr>
          <p:cNvPr id="5" name="Image 4" descr="Une image contenant diagramme, ligne, texte, pente&#10;&#10;Description générée automatiquement">
            <a:extLst>
              <a:ext uri="{FF2B5EF4-FFF2-40B4-BE49-F238E27FC236}">
                <a16:creationId xmlns:a16="http://schemas.microsoft.com/office/drawing/2014/main" id="{024D05CA-B840-71DD-1819-1B2923B6F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206" y="1041158"/>
            <a:ext cx="5248900" cy="207069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274A832-5084-BDF9-1919-BD7CD1532BED}"/>
              </a:ext>
            </a:extLst>
          </p:cNvPr>
          <p:cNvSpPr txBox="1"/>
          <p:nvPr/>
        </p:nvSpPr>
        <p:spPr>
          <a:xfrm>
            <a:off x="112305" y="3204142"/>
            <a:ext cx="650972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Il est possible de distinguer </a:t>
            </a:r>
            <a:r>
              <a:rPr lang="fr-FR" dirty="0" err="1"/>
              <a:t>stair</a:t>
            </a:r>
            <a:r>
              <a:rPr lang="fr-FR" dirty="0"/>
              <a:t> et </a:t>
            </a:r>
            <a:r>
              <a:rPr lang="fr-FR" dirty="0" err="1"/>
              <a:t>ecalator</a:t>
            </a:r>
            <a:r>
              <a:rPr lang="fr-FR" dirty="0"/>
              <a:t> avec des statistiques sur le signal.</a:t>
            </a:r>
          </a:p>
          <a:p>
            <a:endParaRPr lang="fr-FR" dirty="0"/>
          </a:p>
          <a:p>
            <a:r>
              <a:rPr lang="fr-FR" dirty="0"/>
              <a:t>Utilise Magnétomètre </a:t>
            </a:r>
          </a:p>
          <a:p>
            <a:endParaRPr lang="fr-FR" dirty="0"/>
          </a:p>
          <a:p>
            <a:r>
              <a:rPr lang="fr-FR" dirty="0" err="1"/>
              <a:t>Elevator</a:t>
            </a:r>
            <a:r>
              <a:rPr lang="fr-FR" dirty="0"/>
              <a:t> plus difficile de le distinguer statistiquement sans avoir tout le signal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53524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7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55F3AC-C53E-EED3-0CFA-295AA81ACB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990" y="1725415"/>
            <a:ext cx="2041914" cy="2768879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64C20DF4-BD1B-4475-D2A5-A255307B5D38}"/>
              </a:ext>
            </a:extLst>
          </p:cNvPr>
          <p:cNvSpPr txBox="1"/>
          <p:nvPr/>
        </p:nvSpPr>
        <p:spPr>
          <a:xfrm>
            <a:off x="238688" y="941219"/>
            <a:ext cx="36770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0" i="0" dirty="0">
                <a:solidFill>
                  <a:srgbClr val="495365"/>
                </a:solidFill>
                <a:effectLst/>
                <a:latin typeface="Arial" panose="020B0604020202020204" pitchFamily="34" charset="0"/>
              </a:rPr>
              <a:t>[4] </a:t>
            </a:r>
            <a:r>
              <a:rPr lang="en-US" dirty="0">
                <a:hlinkClick r:id="rId4"/>
              </a:rPr>
              <a:t>(PDF) A Comprehensive Study of Smartphone-based Indoor Activity Recognition via </a:t>
            </a:r>
            <a:r>
              <a:rPr lang="en-US" dirty="0" err="1">
                <a:hlinkClick r:id="rId4"/>
              </a:rPr>
              <a:t>XGBoost</a:t>
            </a:r>
            <a:r>
              <a:rPr lang="en-US" dirty="0">
                <a:hlinkClick r:id="rId4"/>
              </a:rPr>
              <a:t> (researchgate.net)</a:t>
            </a:r>
            <a:endParaRPr lang="fr-FR" dirty="0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248727F-F44F-2964-FB02-6483CF9F2E65}"/>
              </a:ext>
            </a:extLst>
          </p:cNvPr>
          <p:cNvSpPr txBox="1"/>
          <p:nvPr/>
        </p:nvSpPr>
        <p:spPr>
          <a:xfrm>
            <a:off x="4232812" y="217506"/>
            <a:ext cx="4191188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Toute un protocole pour classifié avec du machine </a:t>
            </a:r>
            <a:r>
              <a:rPr lang="fr-FR" dirty="0" err="1"/>
              <a:t>learning</a:t>
            </a:r>
            <a:r>
              <a:rPr lang="fr-FR" dirty="0"/>
              <a:t> les 5 activités suivantes :</a:t>
            </a:r>
          </a:p>
          <a:p>
            <a:endParaRPr lang="fr-FR" dirty="0"/>
          </a:p>
          <a:p>
            <a:r>
              <a:rPr lang="fr-FR" dirty="0"/>
              <a:t>+</a:t>
            </a:r>
            <a:r>
              <a:rPr lang="fr-FR" dirty="0" err="1"/>
              <a:t>Walk</a:t>
            </a:r>
            <a:endParaRPr lang="fr-FR" dirty="0"/>
          </a:p>
          <a:p>
            <a:r>
              <a:rPr lang="fr-FR" dirty="0"/>
              <a:t>+Standing </a:t>
            </a:r>
            <a:r>
              <a:rPr lang="fr-FR" dirty="0" err="1"/>
              <a:t>Still</a:t>
            </a:r>
            <a:endParaRPr lang="fr-FR" dirty="0"/>
          </a:p>
          <a:p>
            <a:r>
              <a:rPr lang="fr-FR" dirty="0">
                <a:solidFill>
                  <a:srgbClr val="FF0000"/>
                </a:solidFill>
              </a:rPr>
              <a:t>+Escalator</a:t>
            </a:r>
          </a:p>
          <a:p>
            <a:r>
              <a:rPr lang="fr-FR" dirty="0">
                <a:solidFill>
                  <a:srgbClr val="FF0000"/>
                </a:solidFill>
              </a:rPr>
              <a:t>+</a:t>
            </a:r>
            <a:r>
              <a:rPr lang="fr-FR" dirty="0" err="1">
                <a:solidFill>
                  <a:srgbClr val="FF0000"/>
                </a:solidFill>
              </a:rPr>
              <a:t>Elevator</a:t>
            </a:r>
            <a:endParaRPr lang="fr-FR" dirty="0">
              <a:solidFill>
                <a:srgbClr val="FF0000"/>
              </a:solidFill>
            </a:endParaRPr>
          </a:p>
          <a:p>
            <a:r>
              <a:rPr lang="fr-FR" dirty="0">
                <a:solidFill>
                  <a:srgbClr val="FF0000"/>
                </a:solidFill>
              </a:rPr>
              <a:t>+</a:t>
            </a:r>
            <a:r>
              <a:rPr lang="fr-FR" dirty="0" err="1">
                <a:solidFill>
                  <a:srgbClr val="FF0000"/>
                </a:solidFill>
              </a:rPr>
              <a:t>Stair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E03B3F2A-FE63-C4C4-9A84-237BF06152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9189" y="1984806"/>
            <a:ext cx="6120235" cy="153359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41E66E3-8988-C2D8-301A-8D26FD252D8B}"/>
              </a:ext>
            </a:extLst>
          </p:cNvPr>
          <p:cNvSpPr txBox="1"/>
          <p:nvPr/>
        </p:nvSpPr>
        <p:spPr>
          <a:xfrm>
            <a:off x="2661167" y="3516997"/>
            <a:ext cx="6051657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/>
              <a:t>XGBoost</a:t>
            </a:r>
            <a:r>
              <a:rPr lang="fr-FR" dirty="0"/>
              <a:t> une classifieur d’ensemble a obtenu les meilleurs résultats</a:t>
            </a:r>
          </a:p>
          <a:p>
            <a:endParaRPr lang="fr-FR" dirty="0"/>
          </a:p>
          <a:p>
            <a:r>
              <a:rPr lang="fr-FR" dirty="0"/>
              <a:t>L’utilisateur de </a:t>
            </a:r>
            <a:r>
              <a:rPr lang="fr-FR" dirty="0" err="1"/>
              <a:t>feature</a:t>
            </a:r>
            <a:r>
              <a:rPr lang="fr-FR" dirty="0"/>
              <a:t> dans le domaine </a:t>
            </a:r>
            <a:r>
              <a:rPr lang="fr-FR" dirty="0" err="1"/>
              <a:t>frequentiel</a:t>
            </a:r>
            <a:r>
              <a:rPr lang="fr-FR" dirty="0"/>
              <a:t> </a:t>
            </a:r>
            <a:r>
              <a:rPr lang="fr-FR" dirty="0" err="1"/>
              <a:t>ameliore</a:t>
            </a:r>
            <a:r>
              <a:rPr lang="fr-FR" dirty="0"/>
              <a:t> le </a:t>
            </a:r>
            <a:r>
              <a:rPr lang="fr-FR" dirty="0" err="1"/>
              <a:t>resultat</a:t>
            </a:r>
            <a:r>
              <a:rPr lang="fr-FR" dirty="0"/>
              <a:t> </a:t>
            </a:r>
            <a:r>
              <a:rPr lang="fr-FR" dirty="0" err="1"/>
              <a:t>tou</a:t>
            </a:r>
            <a:endParaRPr lang="fr-FR" dirty="0"/>
          </a:p>
          <a:p>
            <a:r>
              <a:rPr lang="fr-FR" dirty="0"/>
              <a:t>Comme l’utilisation des valeurs du </a:t>
            </a:r>
            <a:r>
              <a:rPr lang="fr-FR" dirty="0" err="1"/>
              <a:t>barometre</a:t>
            </a:r>
            <a:endParaRPr lang="fr-FR" dirty="0"/>
          </a:p>
          <a:p>
            <a:endParaRPr lang="fr-FR" dirty="0"/>
          </a:p>
          <a:p>
            <a:r>
              <a:rPr lang="fr-FR" dirty="0"/>
              <a:t>La position de </a:t>
            </a:r>
            <a:r>
              <a:rPr lang="fr-FR" dirty="0" err="1"/>
              <a:t>telephone</a:t>
            </a:r>
            <a:r>
              <a:rPr lang="fr-FR" dirty="0"/>
              <a:t> lors de la collecte des données influent car </a:t>
            </a:r>
          </a:p>
          <a:p>
            <a:r>
              <a:rPr lang="fr-FR" dirty="0"/>
              <a:t>statistique différentes (poche suit le mouvement du corps , pas le sac)</a:t>
            </a: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90056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8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AEAC757-FC38-CF53-62D5-069F621414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1" y="1311621"/>
            <a:ext cx="2757591" cy="3665730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9717C766-A2F2-F87F-E43B-CC3A996E834D}"/>
              </a:ext>
            </a:extLst>
          </p:cNvPr>
          <p:cNvSpPr txBox="1"/>
          <p:nvPr/>
        </p:nvSpPr>
        <p:spPr>
          <a:xfrm>
            <a:off x="492529" y="922910"/>
            <a:ext cx="5606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hlinkClick r:id="rId4"/>
              </a:rPr>
              <a:t>[3</a:t>
            </a:r>
            <a:r>
              <a:rPr lang="fr-FR" dirty="0"/>
              <a:t> ]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Deep Learning-Based </a:t>
            </a:r>
            <a:r>
              <a:rPr lang="en-US" b="0" i="0" dirty="0" err="1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Multifloor</a:t>
            </a: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 Indoor Tracking Scheme</a:t>
            </a:r>
            <a:br>
              <a:rPr lang="en-US" dirty="0"/>
            </a:br>
            <a:r>
              <a:rPr lang="en-US" b="0" i="0" dirty="0">
                <a:effectLst/>
                <a:highlight>
                  <a:srgbClr val="FFFFFF"/>
                </a:highlight>
                <a:latin typeface="Arial" panose="020B0604020202020204" pitchFamily="34" charset="0"/>
              </a:rPr>
              <a:t>Using Smartphone Sensor</a:t>
            </a:r>
            <a:endParaRPr lang="fr-FR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63782356-98DF-5233-9A09-EEB7D63FC0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550" y="1427712"/>
            <a:ext cx="4171826" cy="2696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528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Changement dans l’application pour collecte de données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9</a:t>
            </a:r>
          </a:p>
        </p:txBody>
      </p:sp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1888</TotalTime>
  <Words>1247</Words>
  <Application>Microsoft Office PowerPoint</Application>
  <PresentationFormat>Affichage à l'écran (16:9)</PresentationFormat>
  <Paragraphs>221</Paragraphs>
  <Slides>29</Slides>
  <Notes>21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29</vt:i4>
      </vt:variant>
    </vt:vector>
  </HeadingPairs>
  <TitlesOfParts>
    <vt:vector size="34" baseType="lpstr">
      <vt:lpstr>Source Code Pro</vt:lpstr>
      <vt:lpstr>Poppins</vt:lpstr>
      <vt:lpstr>IBM Plex Mono</vt:lpstr>
      <vt:lpstr>Arial</vt:lpstr>
      <vt:lpstr>Introduction to Coding Workshop by Slidesgo</vt:lpstr>
      <vt:lpstr>  Stage Laura Parisot Détection du changement d’étage</vt:lpstr>
      <vt:lpstr>Sommaire</vt:lpstr>
      <vt:lpstr>01</vt:lpstr>
      <vt:lpstr> </vt:lpstr>
      <vt:lpstr> </vt:lpstr>
      <vt:lpstr> </vt:lpstr>
      <vt:lpstr> </vt:lpstr>
      <vt:lpstr> </vt:lpstr>
      <vt:lpstr>02</vt:lpstr>
      <vt:lpstr>Présentation PowerPoint</vt:lpstr>
      <vt:lpstr>Présentation PowerPoint</vt:lpstr>
      <vt:lpstr>Présentation PowerPoint</vt:lpstr>
      <vt:lpstr>03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04</vt:lpstr>
      <vt:lpstr>Présentation PowerPoint</vt:lpstr>
      <vt:lpstr>Ajout texte pour affichage dans VerticalFragment</vt:lpstr>
      <vt:lpstr>Implémentation dans l’application</vt:lpstr>
      <vt:lpstr>05</vt:lpstr>
      <vt:lpstr>Présentation PowerPoint</vt:lpstr>
      <vt:lpstr>Présentation PowerPoint</vt:lpstr>
      <vt:lpstr>FIN 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 de détection du mode de transport GeolocIMU</dc:title>
  <dc:creator>Laura Parisot</dc:creator>
  <cp:lastModifiedBy>Laura Parisot</cp:lastModifiedBy>
  <cp:revision>41</cp:revision>
  <dcterms:modified xsi:type="dcterms:W3CDTF">2024-05-07T08:06:19Z</dcterms:modified>
</cp:coreProperties>
</file>